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8" r:id="rId14"/>
    <p:sldId id="267" r:id="rId15"/>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therova\Desktop\Nov&#253;%20List%20Microsoft%20Excelu.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Holice_1\Desktop\Research.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Holice_1\Desktop\Research.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Holice_1\Desktop\Research.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Holice_1\Desktop\Research.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Holice_1\Desktop\Research.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r>
              <a:rPr lang="cs-CZ"/>
              <a:t>Czech Republic</a:t>
            </a:r>
          </a:p>
        </c:rich>
      </c:tx>
      <c:overlay val="0"/>
      <c:spPr>
        <a:noFill/>
        <a:ln>
          <a:noFill/>
        </a:ln>
        <a:effectLst/>
      </c:spPr>
      <c:txPr>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endParaRPr lang="cs-CZ"/>
        </a:p>
      </c:txPr>
    </c:title>
    <c:autoTitleDeleted val="0"/>
    <c:plotArea>
      <c:layout/>
      <c:barChart>
        <c:barDir val="col"/>
        <c:grouping val="clustered"/>
        <c:varyColors val="0"/>
        <c:ser>
          <c:idx val="0"/>
          <c:order val="0"/>
          <c:spPr>
            <a:solidFill>
              <a:schemeClr val="accent1"/>
            </a:solidFill>
            <a:ln>
              <a:noFill/>
            </a:ln>
            <a:effectLst/>
          </c:spPr>
          <c:invertIfNegative val="0"/>
          <c:val>
            <c:numRef>
              <c:f>List1!$A$1:$A$12</c:f>
              <c:numCache>
                <c:formatCode>General</c:formatCode>
                <c:ptCount val="12"/>
                <c:pt idx="0">
                  <c:v>-5.8</c:v>
                </c:pt>
                <c:pt idx="1">
                  <c:v>1.4</c:v>
                </c:pt>
                <c:pt idx="2">
                  <c:v>8.1999999999999993</c:v>
                </c:pt>
                <c:pt idx="3">
                  <c:v>9.5</c:v>
                </c:pt>
                <c:pt idx="4">
                  <c:v>16.7</c:v>
                </c:pt>
                <c:pt idx="5">
                  <c:v>21.7</c:v>
                </c:pt>
                <c:pt idx="6">
                  <c:v>21.6</c:v>
                </c:pt>
                <c:pt idx="7">
                  <c:v>22</c:v>
                </c:pt>
                <c:pt idx="8">
                  <c:v>14</c:v>
                </c:pt>
                <c:pt idx="9">
                  <c:v>10.7</c:v>
                </c:pt>
                <c:pt idx="10">
                  <c:v>4.9000000000000004</c:v>
                </c:pt>
                <c:pt idx="11">
                  <c:v>1.4</c:v>
                </c:pt>
              </c:numCache>
            </c:numRef>
          </c:val>
          <c:extLst>
            <c:ext xmlns:c16="http://schemas.microsoft.com/office/drawing/2014/chart" uri="{C3380CC4-5D6E-409C-BE32-E72D297353CC}">
              <c16:uniqueId val="{00000000-068C-48C5-9309-C0D0B5A83417}"/>
            </c:ext>
          </c:extLst>
        </c:ser>
        <c:dLbls>
          <c:showLegendKey val="0"/>
          <c:showVal val="0"/>
          <c:showCatName val="0"/>
          <c:showSerName val="0"/>
          <c:showPercent val="0"/>
          <c:showBubbleSize val="0"/>
        </c:dLbls>
        <c:gapWidth val="267"/>
        <c:overlap val="-43"/>
        <c:axId val="538544936"/>
        <c:axId val="538545264"/>
      </c:barChart>
      <c:catAx>
        <c:axId val="538544936"/>
        <c:scaling>
          <c:orientation val="minMax"/>
        </c:scaling>
        <c:delete val="0"/>
        <c:axPos val="b"/>
        <c:majorGridlines>
          <c:spPr>
            <a:ln w="9525" cap="flat" cmpd="sng" algn="ctr">
              <a:solidFill>
                <a:schemeClr val="dk1">
                  <a:lumMod val="15000"/>
                  <a:lumOff val="85000"/>
                </a:schemeClr>
              </a:solidFill>
              <a:round/>
            </a:ln>
            <a:effectLst/>
          </c:spPr>
        </c:majorGridlines>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dk1">
                    <a:lumMod val="65000"/>
                    <a:lumOff val="35000"/>
                  </a:schemeClr>
                </a:solidFill>
                <a:latin typeface="+mn-lt"/>
                <a:ea typeface="+mn-ea"/>
                <a:cs typeface="+mn-cs"/>
              </a:defRPr>
            </a:pPr>
            <a:endParaRPr lang="cs-CZ"/>
          </a:p>
        </c:txPr>
        <c:crossAx val="538545264"/>
        <c:crosses val="autoZero"/>
        <c:auto val="1"/>
        <c:lblAlgn val="ctr"/>
        <c:lblOffset val="100"/>
        <c:noMultiLvlLbl val="0"/>
      </c:catAx>
      <c:valAx>
        <c:axId val="53854526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cs-CZ"/>
          </a:p>
        </c:txPr>
        <c:crossAx val="538544936"/>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cs-CZ"/>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endParaRPr lang="cs-CZ"/>
        </a:p>
      </c:txPr>
    </c:title>
    <c:autoTitleDeleted val="0"/>
    <c:plotArea>
      <c:layout/>
      <c:barChart>
        <c:barDir val="col"/>
        <c:grouping val="clustered"/>
        <c:varyColors val="0"/>
        <c:ser>
          <c:idx val="0"/>
          <c:order val="0"/>
          <c:tx>
            <c:strRef>
              <c:f>List2!$B$1</c:f>
              <c:strCache>
                <c:ptCount val="1"/>
                <c:pt idx="0">
                  <c:v>Lithuania</c:v>
                </c:pt>
              </c:strCache>
            </c:strRef>
          </c:tx>
          <c:spPr>
            <a:solidFill>
              <a:schemeClr val="accent1"/>
            </a:solidFill>
            <a:ln>
              <a:noFill/>
            </a:ln>
            <a:effectLst/>
          </c:spPr>
          <c:invertIfNegative val="0"/>
          <c:cat>
            <c:strRef>
              <c:f>List2!$A$2:$A$13</c:f>
              <c:strCache>
                <c:ptCount val="12"/>
                <c:pt idx="0">
                  <c:v>January</c:v>
                </c:pt>
                <c:pt idx="1">
                  <c:v>February</c:v>
                </c:pt>
                <c:pt idx="2">
                  <c:v>March</c:v>
                </c:pt>
                <c:pt idx="3">
                  <c:v>April</c:v>
                </c:pt>
                <c:pt idx="4">
                  <c:v>May</c:v>
                </c:pt>
                <c:pt idx="5">
                  <c:v>June</c:v>
                </c:pt>
                <c:pt idx="6">
                  <c:v>July</c:v>
                </c:pt>
                <c:pt idx="7">
                  <c:v>Augest</c:v>
                </c:pt>
                <c:pt idx="8">
                  <c:v>September</c:v>
                </c:pt>
                <c:pt idx="9">
                  <c:v>October</c:v>
                </c:pt>
                <c:pt idx="10">
                  <c:v>November</c:v>
                </c:pt>
                <c:pt idx="11">
                  <c:v>December</c:v>
                </c:pt>
              </c:strCache>
            </c:strRef>
          </c:cat>
          <c:val>
            <c:numRef>
              <c:f>List2!$B$2:$B$13</c:f>
              <c:numCache>
                <c:formatCode>0.0</c:formatCode>
                <c:ptCount val="12"/>
                <c:pt idx="0">
                  <c:v>-6.1</c:v>
                </c:pt>
                <c:pt idx="1">
                  <c:v>-4.8</c:v>
                </c:pt>
                <c:pt idx="2">
                  <c:v>-0.6</c:v>
                </c:pt>
                <c:pt idx="3">
                  <c:v>5.7</c:v>
                </c:pt>
                <c:pt idx="4">
                  <c:v>12.5</c:v>
                </c:pt>
                <c:pt idx="5">
                  <c:v>15.8</c:v>
                </c:pt>
                <c:pt idx="6">
                  <c:v>16.899999999999999</c:v>
                </c:pt>
                <c:pt idx="7">
                  <c:v>16.3</c:v>
                </c:pt>
                <c:pt idx="8">
                  <c:v>11.6</c:v>
                </c:pt>
                <c:pt idx="9">
                  <c:v>6.6</c:v>
                </c:pt>
                <c:pt idx="10">
                  <c:v>1.2</c:v>
                </c:pt>
                <c:pt idx="11">
                  <c:v>-2.9</c:v>
                </c:pt>
              </c:numCache>
            </c:numRef>
          </c:val>
          <c:extLst>
            <c:ext xmlns:c16="http://schemas.microsoft.com/office/drawing/2014/chart" uri="{C3380CC4-5D6E-409C-BE32-E72D297353CC}">
              <c16:uniqueId val="{00000000-DEF3-44E8-9237-A2E2BDDB8FEF}"/>
            </c:ext>
          </c:extLst>
        </c:ser>
        <c:dLbls>
          <c:showLegendKey val="0"/>
          <c:showVal val="0"/>
          <c:showCatName val="0"/>
          <c:showSerName val="0"/>
          <c:showPercent val="0"/>
          <c:showBubbleSize val="0"/>
        </c:dLbls>
        <c:gapWidth val="267"/>
        <c:overlap val="-43"/>
        <c:axId val="272363008"/>
        <c:axId val="272358304"/>
      </c:barChart>
      <c:catAx>
        <c:axId val="27236300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dk1">
                    <a:lumMod val="65000"/>
                    <a:lumOff val="35000"/>
                  </a:schemeClr>
                </a:solidFill>
                <a:latin typeface="+mn-lt"/>
                <a:ea typeface="+mn-ea"/>
                <a:cs typeface="+mn-cs"/>
              </a:defRPr>
            </a:pPr>
            <a:endParaRPr lang="cs-CZ"/>
          </a:p>
        </c:txPr>
        <c:crossAx val="272358304"/>
        <c:crosses val="autoZero"/>
        <c:auto val="1"/>
        <c:lblAlgn val="ctr"/>
        <c:lblOffset val="100"/>
        <c:noMultiLvlLbl val="0"/>
      </c:catAx>
      <c:valAx>
        <c:axId val="272358304"/>
        <c:scaling>
          <c:orientation val="minMax"/>
        </c:scaling>
        <c:delete val="0"/>
        <c:axPos val="l"/>
        <c:majorGridlines>
          <c:spPr>
            <a:ln w="9525" cap="flat" cmpd="sng" algn="ctr">
              <a:solidFill>
                <a:schemeClr val="dk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cs-CZ"/>
          </a:p>
        </c:txPr>
        <c:crossAx val="272363008"/>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cs-CZ"/>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endParaRPr lang="cs-CZ"/>
        </a:p>
      </c:txPr>
    </c:title>
    <c:autoTitleDeleted val="0"/>
    <c:plotArea>
      <c:layout>
        <c:manualLayout>
          <c:layoutTarget val="inner"/>
          <c:xMode val="edge"/>
          <c:yMode val="edge"/>
          <c:x val="9.3995844269466319E-2"/>
          <c:y val="0.11668817439486731"/>
          <c:w val="0.88378193350831147"/>
          <c:h val="0.77184456109652955"/>
        </c:manualLayout>
      </c:layout>
      <c:barChart>
        <c:barDir val="col"/>
        <c:grouping val="clustered"/>
        <c:varyColors val="0"/>
        <c:ser>
          <c:idx val="0"/>
          <c:order val="0"/>
          <c:tx>
            <c:strRef>
              <c:f>List2!$B$1</c:f>
              <c:strCache>
                <c:ptCount val="1"/>
                <c:pt idx="0">
                  <c:v>Poland</c:v>
                </c:pt>
              </c:strCache>
            </c:strRef>
          </c:tx>
          <c:spPr>
            <a:solidFill>
              <a:schemeClr val="accent1"/>
            </a:solidFill>
            <a:ln>
              <a:noFill/>
            </a:ln>
            <a:effectLst/>
          </c:spPr>
          <c:invertIfNegative val="0"/>
          <c:cat>
            <c:strRef>
              <c:f>List2!$A$2:$A$13</c:f>
              <c:strCache>
                <c:ptCount val="12"/>
                <c:pt idx="0">
                  <c:v>January</c:v>
                </c:pt>
                <c:pt idx="1">
                  <c:v>February</c:v>
                </c:pt>
                <c:pt idx="2">
                  <c:v>March</c:v>
                </c:pt>
                <c:pt idx="3">
                  <c:v>April</c:v>
                </c:pt>
                <c:pt idx="4">
                  <c:v>May</c:v>
                </c:pt>
                <c:pt idx="5">
                  <c:v>June</c:v>
                </c:pt>
                <c:pt idx="6">
                  <c:v>July</c:v>
                </c:pt>
                <c:pt idx="7">
                  <c:v>Augest</c:v>
                </c:pt>
                <c:pt idx="8">
                  <c:v>September</c:v>
                </c:pt>
                <c:pt idx="9">
                  <c:v>October</c:v>
                </c:pt>
                <c:pt idx="10">
                  <c:v>November</c:v>
                </c:pt>
                <c:pt idx="11">
                  <c:v>December</c:v>
                </c:pt>
              </c:strCache>
            </c:strRef>
          </c:cat>
          <c:val>
            <c:numRef>
              <c:f>List2!$B$2:$B$13</c:f>
              <c:numCache>
                <c:formatCode>0.0</c:formatCode>
                <c:ptCount val="12"/>
                <c:pt idx="0">
                  <c:v>-2</c:v>
                </c:pt>
                <c:pt idx="1">
                  <c:v>-1</c:v>
                </c:pt>
                <c:pt idx="2">
                  <c:v>2.7</c:v>
                </c:pt>
                <c:pt idx="3">
                  <c:v>7.6</c:v>
                </c:pt>
                <c:pt idx="4">
                  <c:v>13.3</c:v>
                </c:pt>
                <c:pt idx="5">
                  <c:v>16.7</c:v>
                </c:pt>
                <c:pt idx="6">
                  <c:v>18</c:v>
                </c:pt>
                <c:pt idx="7">
                  <c:v>17.399999999999999</c:v>
                </c:pt>
                <c:pt idx="8">
                  <c:v>13.4</c:v>
                </c:pt>
                <c:pt idx="9">
                  <c:v>8.8000000000000007</c:v>
                </c:pt>
                <c:pt idx="10">
                  <c:v>3.8</c:v>
                </c:pt>
                <c:pt idx="11">
                  <c:v>0</c:v>
                </c:pt>
              </c:numCache>
            </c:numRef>
          </c:val>
          <c:extLst>
            <c:ext xmlns:c16="http://schemas.microsoft.com/office/drawing/2014/chart" uri="{C3380CC4-5D6E-409C-BE32-E72D297353CC}">
              <c16:uniqueId val="{00000000-B44E-487E-A78D-8732271EB05B}"/>
            </c:ext>
          </c:extLst>
        </c:ser>
        <c:dLbls>
          <c:showLegendKey val="0"/>
          <c:showVal val="0"/>
          <c:showCatName val="0"/>
          <c:showSerName val="0"/>
          <c:showPercent val="0"/>
          <c:showBubbleSize val="0"/>
        </c:dLbls>
        <c:gapWidth val="267"/>
        <c:overlap val="-43"/>
        <c:axId val="410347072"/>
        <c:axId val="410347464"/>
      </c:barChart>
      <c:catAx>
        <c:axId val="410347072"/>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dk1">
                    <a:lumMod val="65000"/>
                    <a:lumOff val="35000"/>
                  </a:schemeClr>
                </a:solidFill>
                <a:latin typeface="+mn-lt"/>
                <a:ea typeface="+mn-ea"/>
                <a:cs typeface="+mn-cs"/>
              </a:defRPr>
            </a:pPr>
            <a:endParaRPr lang="cs-CZ"/>
          </a:p>
        </c:txPr>
        <c:crossAx val="410347464"/>
        <c:crosses val="autoZero"/>
        <c:auto val="1"/>
        <c:lblAlgn val="ctr"/>
        <c:lblOffset val="100"/>
        <c:noMultiLvlLbl val="0"/>
      </c:catAx>
      <c:valAx>
        <c:axId val="410347464"/>
        <c:scaling>
          <c:orientation val="minMax"/>
        </c:scaling>
        <c:delete val="0"/>
        <c:axPos val="l"/>
        <c:majorGridlines>
          <c:spPr>
            <a:ln w="9525" cap="flat" cmpd="sng" algn="ctr">
              <a:solidFill>
                <a:schemeClr val="dk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cs-CZ"/>
          </a:p>
        </c:txPr>
        <c:crossAx val="410347072"/>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cs-CZ"/>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endParaRPr lang="cs-CZ"/>
        </a:p>
      </c:txPr>
    </c:title>
    <c:autoTitleDeleted val="0"/>
    <c:plotArea>
      <c:layout/>
      <c:barChart>
        <c:barDir val="col"/>
        <c:grouping val="clustered"/>
        <c:varyColors val="0"/>
        <c:ser>
          <c:idx val="0"/>
          <c:order val="0"/>
          <c:tx>
            <c:strRef>
              <c:f>List2!$B$1</c:f>
              <c:strCache>
                <c:ptCount val="1"/>
                <c:pt idx="0">
                  <c:v>Italy</c:v>
                </c:pt>
              </c:strCache>
            </c:strRef>
          </c:tx>
          <c:spPr>
            <a:solidFill>
              <a:schemeClr val="accent1"/>
            </a:solidFill>
            <a:ln>
              <a:noFill/>
            </a:ln>
            <a:effectLst/>
          </c:spPr>
          <c:invertIfNegative val="0"/>
          <c:cat>
            <c:strRef>
              <c:f>List2!$A$2:$A$13</c:f>
              <c:strCache>
                <c:ptCount val="12"/>
                <c:pt idx="0">
                  <c:v>January</c:v>
                </c:pt>
                <c:pt idx="1">
                  <c:v>February</c:v>
                </c:pt>
                <c:pt idx="2">
                  <c:v>March</c:v>
                </c:pt>
                <c:pt idx="3">
                  <c:v>April</c:v>
                </c:pt>
                <c:pt idx="4">
                  <c:v>May</c:v>
                </c:pt>
                <c:pt idx="5">
                  <c:v>June</c:v>
                </c:pt>
                <c:pt idx="6">
                  <c:v>July</c:v>
                </c:pt>
                <c:pt idx="7">
                  <c:v>Augest</c:v>
                </c:pt>
                <c:pt idx="8">
                  <c:v>September</c:v>
                </c:pt>
                <c:pt idx="9">
                  <c:v>October</c:v>
                </c:pt>
                <c:pt idx="10">
                  <c:v>November</c:v>
                </c:pt>
                <c:pt idx="11">
                  <c:v>December</c:v>
                </c:pt>
              </c:strCache>
            </c:strRef>
          </c:cat>
          <c:val>
            <c:numRef>
              <c:f>List2!$B$2:$B$13</c:f>
              <c:numCache>
                <c:formatCode>0.0</c:formatCode>
                <c:ptCount val="12"/>
                <c:pt idx="0">
                  <c:v>12.5</c:v>
                </c:pt>
                <c:pt idx="1">
                  <c:v>12.6</c:v>
                </c:pt>
                <c:pt idx="2">
                  <c:v>13.5</c:v>
                </c:pt>
                <c:pt idx="3">
                  <c:v>15.7</c:v>
                </c:pt>
                <c:pt idx="4">
                  <c:v>18.899999999999999</c:v>
                </c:pt>
                <c:pt idx="5">
                  <c:v>22.4</c:v>
                </c:pt>
                <c:pt idx="6">
                  <c:v>25.6</c:v>
                </c:pt>
                <c:pt idx="7">
                  <c:v>26.2</c:v>
                </c:pt>
                <c:pt idx="8">
                  <c:v>24</c:v>
                </c:pt>
                <c:pt idx="9">
                  <c:v>20.399999999999999</c:v>
                </c:pt>
                <c:pt idx="10">
                  <c:v>16.8</c:v>
                </c:pt>
                <c:pt idx="11">
                  <c:v>13.8</c:v>
                </c:pt>
              </c:numCache>
            </c:numRef>
          </c:val>
          <c:extLst>
            <c:ext xmlns:c16="http://schemas.microsoft.com/office/drawing/2014/chart" uri="{C3380CC4-5D6E-409C-BE32-E72D297353CC}">
              <c16:uniqueId val="{00000000-CBDB-49D8-AFB0-581FA74A1EB9}"/>
            </c:ext>
          </c:extLst>
        </c:ser>
        <c:dLbls>
          <c:showLegendKey val="0"/>
          <c:showVal val="0"/>
          <c:showCatName val="0"/>
          <c:showSerName val="0"/>
          <c:showPercent val="0"/>
          <c:showBubbleSize val="0"/>
        </c:dLbls>
        <c:gapWidth val="267"/>
        <c:overlap val="-43"/>
        <c:axId val="400836104"/>
        <c:axId val="400826304"/>
      </c:barChart>
      <c:catAx>
        <c:axId val="40083610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dk1">
                    <a:lumMod val="65000"/>
                    <a:lumOff val="35000"/>
                  </a:schemeClr>
                </a:solidFill>
                <a:latin typeface="+mn-lt"/>
                <a:ea typeface="+mn-ea"/>
                <a:cs typeface="+mn-cs"/>
              </a:defRPr>
            </a:pPr>
            <a:endParaRPr lang="cs-CZ"/>
          </a:p>
        </c:txPr>
        <c:crossAx val="400826304"/>
        <c:crosses val="autoZero"/>
        <c:auto val="1"/>
        <c:lblAlgn val="ctr"/>
        <c:lblOffset val="100"/>
        <c:noMultiLvlLbl val="0"/>
      </c:catAx>
      <c:valAx>
        <c:axId val="400826304"/>
        <c:scaling>
          <c:orientation val="minMax"/>
        </c:scaling>
        <c:delete val="0"/>
        <c:axPos val="l"/>
        <c:majorGridlines>
          <c:spPr>
            <a:ln w="9525" cap="flat" cmpd="sng" algn="ctr">
              <a:solidFill>
                <a:schemeClr val="dk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cs-CZ"/>
          </a:p>
        </c:txPr>
        <c:crossAx val="400836104"/>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cs-CZ"/>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cs-CZ"/>
              <a:t>2017 - average temperature</a:t>
            </a:r>
            <a:endParaRPr lang="en-US"/>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cs-CZ"/>
        </a:p>
      </c:txPr>
    </c:title>
    <c:autoTitleDeleted val="0"/>
    <c:plotArea>
      <c:layout/>
      <c:barChart>
        <c:barDir val="col"/>
        <c:grouping val="clustered"/>
        <c:varyColors val="0"/>
        <c:ser>
          <c:idx val="4"/>
          <c:order val="0"/>
          <c:tx>
            <c:strRef>
              <c:f>List1!$B$1</c:f>
              <c:strCache>
                <c:ptCount val="1"/>
                <c:pt idx="0">
                  <c:v>Czech Rep.</c:v>
                </c:pt>
              </c:strCache>
            </c:strRef>
          </c:tx>
          <c:spPr>
            <a:solidFill>
              <a:schemeClr val="accent5"/>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List1!$B$2:$B$13</c:f>
              <c:numCache>
                <c:formatCode>0.0</c:formatCode>
                <c:ptCount val="12"/>
                <c:pt idx="0">
                  <c:v>-5.8</c:v>
                </c:pt>
                <c:pt idx="1">
                  <c:v>1.35</c:v>
                </c:pt>
                <c:pt idx="2">
                  <c:v>8.17</c:v>
                </c:pt>
                <c:pt idx="3">
                  <c:v>9.5299999999999994</c:v>
                </c:pt>
                <c:pt idx="4">
                  <c:v>16.71</c:v>
                </c:pt>
                <c:pt idx="5">
                  <c:v>21.7</c:v>
                </c:pt>
                <c:pt idx="6">
                  <c:v>21.6</c:v>
                </c:pt>
                <c:pt idx="7">
                  <c:v>22</c:v>
                </c:pt>
                <c:pt idx="8">
                  <c:v>14</c:v>
                </c:pt>
                <c:pt idx="9">
                  <c:v>10.7</c:v>
                </c:pt>
                <c:pt idx="10">
                  <c:v>4.9000000000000004</c:v>
                </c:pt>
                <c:pt idx="11">
                  <c:v>1.43</c:v>
                </c:pt>
              </c:numCache>
            </c:numRef>
          </c:val>
          <c:extLst>
            <c:ext xmlns:c16="http://schemas.microsoft.com/office/drawing/2014/chart" uri="{C3380CC4-5D6E-409C-BE32-E72D297353CC}">
              <c16:uniqueId val="{00000000-CB3A-426A-B088-77966BC7CC9E}"/>
            </c:ext>
          </c:extLst>
        </c:ser>
        <c:ser>
          <c:idx val="5"/>
          <c:order val="1"/>
          <c:tx>
            <c:strRef>
              <c:f>List1!$C$1</c:f>
              <c:strCache>
                <c:ptCount val="1"/>
                <c:pt idx="0">
                  <c:v>Lithuania</c:v>
                </c:pt>
              </c:strCache>
            </c:strRef>
          </c:tx>
          <c:spPr>
            <a:solidFill>
              <a:schemeClr val="accent6"/>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List1!$C$2:$C$13</c:f>
              <c:numCache>
                <c:formatCode>0.0</c:formatCode>
                <c:ptCount val="12"/>
                <c:pt idx="0">
                  <c:v>-6.1</c:v>
                </c:pt>
                <c:pt idx="1">
                  <c:v>-4.8</c:v>
                </c:pt>
                <c:pt idx="2">
                  <c:v>-0.6</c:v>
                </c:pt>
                <c:pt idx="3">
                  <c:v>5.7</c:v>
                </c:pt>
                <c:pt idx="4">
                  <c:v>12.5</c:v>
                </c:pt>
                <c:pt idx="5">
                  <c:v>15.8</c:v>
                </c:pt>
                <c:pt idx="6">
                  <c:v>16.899999999999999</c:v>
                </c:pt>
                <c:pt idx="7">
                  <c:v>16.3</c:v>
                </c:pt>
                <c:pt idx="8">
                  <c:v>11.6</c:v>
                </c:pt>
                <c:pt idx="9">
                  <c:v>6.6</c:v>
                </c:pt>
                <c:pt idx="10">
                  <c:v>1.2</c:v>
                </c:pt>
                <c:pt idx="11">
                  <c:v>-2.9</c:v>
                </c:pt>
              </c:numCache>
            </c:numRef>
          </c:val>
          <c:extLst>
            <c:ext xmlns:c16="http://schemas.microsoft.com/office/drawing/2014/chart" uri="{C3380CC4-5D6E-409C-BE32-E72D297353CC}">
              <c16:uniqueId val="{00000001-CB3A-426A-B088-77966BC7CC9E}"/>
            </c:ext>
          </c:extLst>
        </c:ser>
        <c:ser>
          <c:idx val="6"/>
          <c:order val="2"/>
          <c:tx>
            <c:strRef>
              <c:f>List1!$D$1</c:f>
              <c:strCache>
                <c:ptCount val="1"/>
                <c:pt idx="0">
                  <c:v>Poland</c:v>
                </c:pt>
              </c:strCache>
            </c:strRef>
          </c:tx>
          <c:spPr>
            <a:solidFill>
              <a:schemeClr val="accent1">
                <a:lumMod val="6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List1!$D$2:$D$13</c:f>
              <c:numCache>
                <c:formatCode>0.0</c:formatCode>
                <c:ptCount val="12"/>
                <c:pt idx="0">
                  <c:v>-2</c:v>
                </c:pt>
                <c:pt idx="1">
                  <c:v>-1</c:v>
                </c:pt>
                <c:pt idx="2">
                  <c:v>2.7</c:v>
                </c:pt>
                <c:pt idx="3">
                  <c:v>7.6</c:v>
                </c:pt>
                <c:pt idx="4">
                  <c:v>13.3</c:v>
                </c:pt>
                <c:pt idx="5">
                  <c:v>16.7</c:v>
                </c:pt>
                <c:pt idx="6">
                  <c:v>18</c:v>
                </c:pt>
                <c:pt idx="7">
                  <c:v>17.399999999999999</c:v>
                </c:pt>
                <c:pt idx="8">
                  <c:v>13.4</c:v>
                </c:pt>
                <c:pt idx="9">
                  <c:v>8.8000000000000007</c:v>
                </c:pt>
                <c:pt idx="10">
                  <c:v>3.8</c:v>
                </c:pt>
                <c:pt idx="11">
                  <c:v>0</c:v>
                </c:pt>
              </c:numCache>
            </c:numRef>
          </c:val>
          <c:extLst>
            <c:ext xmlns:c16="http://schemas.microsoft.com/office/drawing/2014/chart" uri="{C3380CC4-5D6E-409C-BE32-E72D297353CC}">
              <c16:uniqueId val="{00000002-CB3A-426A-B088-77966BC7CC9E}"/>
            </c:ext>
          </c:extLst>
        </c:ser>
        <c:ser>
          <c:idx val="7"/>
          <c:order val="3"/>
          <c:tx>
            <c:strRef>
              <c:f>List1!$E$1</c:f>
              <c:strCache>
                <c:ptCount val="1"/>
                <c:pt idx="0">
                  <c:v>Italy</c:v>
                </c:pt>
              </c:strCache>
            </c:strRef>
          </c:tx>
          <c:spPr>
            <a:solidFill>
              <a:schemeClr val="accent2">
                <a:lumMod val="6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List1!$E$2:$E$13</c:f>
              <c:numCache>
                <c:formatCode>0.0</c:formatCode>
                <c:ptCount val="12"/>
                <c:pt idx="0">
                  <c:v>12.5</c:v>
                </c:pt>
                <c:pt idx="1">
                  <c:v>12.6</c:v>
                </c:pt>
                <c:pt idx="2">
                  <c:v>13.5</c:v>
                </c:pt>
                <c:pt idx="3">
                  <c:v>15.7</c:v>
                </c:pt>
                <c:pt idx="4">
                  <c:v>18.899999999999999</c:v>
                </c:pt>
                <c:pt idx="5">
                  <c:v>22.4</c:v>
                </c:pt>
                <c:pt idx="6">
                  <c:v>25.6</c:v>
                </c:pt>
                <c:pt idx="7">
                  <c:v>26.2</c:v>
                </c:pt>
                <c:pt idx="8">
                  <c:v>24</c:v>
                </c:pt>
                <c:pt idx="9">
                  <c:v>20.399999999999999</c:v>
                </c:pt>
                <c:pt idx="10">
                  <c:v>16.8</c:v>
                </c:pt>
                <c:pt idx="11">
                  <c:v>13.8</c:v>
                </c:pt>
              </c:numCache>
            </c:numRef>
          </c:val>
          <c:extLst>
            <c:ext xmlns:c16="http://schemas.microsoft.com/office/drawing/2014/chart" uri="{C3380CC4-5D6E-409C-BE32-E72D297353CC}">
              <c16:uniqueId val="{00000003-CB3A-426A-B088-77966BC7CC9E}"/>
            </c:ext>
          </c:extLst>
        </c:ser>
        <c:ser>
          <c:idx val="0"/>
          <c:order val="4"/>
          <c:tx>
            <c:strRef>
              <c:f>List1!$B$1</c:f>
              <c:strCache>
                <c:ptCount val="1"/>
                <c:pt idx="0">
                  <c:v>Czech Rep.</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List1!$B$2:$B$13</c:f>
              <c:numCache>
                <c:formatCode>0.0</c:formatCode>
                <c:ptCount val="12"/>
                <c:pt idx="0">
                  <c:v>-5.8</c:v>
                </c:pt>
                <c:pt idx="1">
                  <c:v>1.35</c:v>
                </c:pt>
                <c:pt idx="2">
                  <c:v>8.17</c:v>
                </c:pt>
                <c:pt idx="3">
                  <c:v>9.5299999999999994</c:v>
                </c:pt>
                <c:pt idx="4">
                  <c:v>16.71</c:v>
                </c:pt>
                <c:pt idx="5">
                  <c:v>21.7</c:v>
                </c:pt>
                <c:pt idx="6">
                  <c:v>21.6</c:v>
                </c:pt>
                <c:pt idx="7">
                  <c:v>22</c:v>
                </c:pt>
                <c:pt idx="8">
                  <c:v>14</c:v>
                </c:pt>
                <c:pt idx="9">
                  <c:v>10.7</c:v>
                </c:pt>
                <c:pt idx="10">
                  <c:v>4.9000000000000004</c:v>
                </c:pt>
                <c:pt idx="11">
                  <c:v>1.43</c:v>
                </c:pt>
              </c:numCache>
            </c:numRef>
          </c:val>
          <c:extLst>
            <c:ext xmlns:c16="http://schemas.microsoft.com/office/drawing/2014/chart" uri="{C3380CC4-5D6E-409C-BE32-E72D297353CC}">
              <c16:uniqueId val="{00000004-CB3A-426A-B088-77966BC7CC9E}"/>
            </c:ext>
          </c:extLst>
        </c:ser>
        <c:ser>
          <c:idx val="1"/>
          <c:order val="5"/>
          <c:tx>
            <c:strRef>
              <c:f>List1!$C$1</c:f>
              <c:strCache>
                <c:ptCount val="1"/>
                <c:pt idx="0">
                  <c:v>Lithuania</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List1!$C$2:$C$13</c:f>
              <c:numCache>
                <c:formatCode>0.0</c:formatCode>
                <c:ptCount val="12"/>
                <c:pt idx="0">
                  <c:v>-6.1</c:v>
                </c:pt>
                <c:pt idx="1">
                  <c:v>-4.8</c:v>
                </c:pt>
                <c:pt idx="2">
                  <c:v>-0.6</c:v>
                </c:pt>
                <c:pt idx="3">
                  <c:v>5.7</c:v>
                </c:pt>
                <c:pt idx="4">
                  <c:v>12.5</c:v>
                </c:pt>
                <c:pt idx="5">
                  <c:v>15.8</c:v>
                </c:pt>
                <c:pt idx="6">
                  <c:v>16.899999999999999</c:v>
                </c:pt>
                <c:pt idx="7">
                  <c:v>16.3</c:v>
                </c:pt>
                <c:pt idx="8">
                  <c:v>11.6</c:v>
                </c:pt>
                <c:pt idx="9">
                  <c:v>6.6</c:v>
                </c:pt>
                <c:pt idx="10">
                  <c:v>1.2</c:v>
                </c:pt>
                <c:pt idx="11">
                  <c:v>-2.9</c:v>
                </c:pt>
              </c:numCache>
            </c:numRef>
          </c:val>
          <c:extLst>
            <c:ext xmlns:c16="http://schemas.microsoft.com/office/drawing/2014/chart" uri="{C3380CC4-5D6E-409C-BE32-E72D297353CC}">
              <c16:uniqueId val="{00000005-CB3A-426A-B088-77966BC7CC9E}"/>
            </c:ext>
          </c:extLst>
        </c:ser>
        <c:ser>
          <c:idx val="2"/>
          <c:order val="6"/>
          <c:tx>
            <c:strRef>
              <c:f>List1!$D$1</c:f>
              <c:strCache>
                <c:ptCount val="1"/>
                <c:pt idx="0">
                  <c:v>Poland</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List1!$D$2:$D$13</c:f>
              <c:numCache>
                <c:formatCode>0.0</c:formatCode>
                <c:ptCount val="12"/>
                <c:pt idx="0">
                  <c:v>-2</c:v>
                </c:pt>
                <c:pt idx="1">
                  <c:v>-1</c:v>
                </c:pt>
                <c:pt idx="2">
                  <c:v>2.7</c:v>
                </c:pt>
                <c:pt idx="3">
                  <c:v>7.6</c:v>
                </c:pt>
                <c:pt idx="4">
                  <c:v>13.3</c:v>
                </c:pt>
                <c:pt idx="5">
                  <c:v>16.7</c:v>
                </c:pt>
                <c:pt idx="6">
                  <c:v>18</c:v>
                </c:pt>
                <c:pt idx="7">
                  <c:v>17.399999999999999</c:v>
                </c:pt>
                <c:pt idx="8">
                  <c:v>13.4</c:v>
                </c:pt>
                <c:pt idx="9">
                  <c:v>8.8000000000000007</c:v>
                </c:pt>
                <c:pt idx="10">
                  <c:v>3.8</c:v>
                </c:pt>
                <c:pt idx="11">
                  <c:v>0</c:v>
                </c:pt>
              </c:numCache>
            </c:numRef>
          </c:val>
          <c:extLst>
            <c:ext xmlns:c16="http://schemas.microsoft.com/office/drawing/2014/chart" uri="{C3380CC4-5D6E-409C-BE32-E72D297353CC}">
              <c16:uniqueId val="{00000006-CB3A-426A-B088-77966BC7CC9E}"/>
            </c:ext>
          </c:extLst>
        </c:ser>
        <c:ser>
          <c:idx val="3"/>
          <c:order val="7"/>
          <c:tx>
            <c:strRef>
              <c:f>List1!$E$1</c:f>
              <c:strCache>
                <c:ptCount val="1"/>
                <c:pt idx="0">
                  <c:v>Italy</c:v>
                </c:pt>
              </c:strCache>
            </c:strRef>
          </c:tx>
          <c:spPr>
            <a:solidFill>
              <a:schemeClr val="accent4"/>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List1!$E$2:$E$13</c:f>
              <c:numCache>
                <c:formatCode>0.0</c:formatCode>
                <c:ptCount val="12"/>
                <c:pt idx="0">
                  <c:v>12.5</c:v>
                </c:pt>
                <c:pt idx="1">
                  <c:v>12.6</c:v>
                </c:pt>
                <c:pt idx="2">
                  <c:v>13.5</c:v>
                </c:pt>
                <c:pt idx="3">
                  <c:v>15.7</c:v>
                </c:pt>
                <c:pt idx="4">
                  <c:v>18.899999999999999</c:v>
                </c:pt>
                <c:pt idx="5">
                  <c:v>22.4</c:v>
                </c:pt>
                <c:pt idx="6">
                  <c:v>25.6</c:v>
                </c:pt>
                <c:pt idx="7">
                  <c:v>26.2</c:v>
                </c:pt>
                <c:pt idx="8">
                  <c:v>24</c:v>
                </c:pt>
                <c:pt idx="9">
                  <c:v>20.399999999999999</c:v>
                </c:pt>
                <c:pt idx="10">
                  <c:v>16.8</c:v>
                </c:pt>
                <c:pt idx="11">
                  <c:v>13.8</c:v>
                </c:pt>
              </c:numCache>
            </c:numRef>
          </c:val>
          <c:extLst>
            <c:ext xmlns:c16="http://schemas.microsoft.com/office/drawing/2014/chart" uri="{C3380CC4-5D6E-409C-BE32-E72D297353CC}">
              <c16:uniqueId val="{00000007-CB3A-426A-B088-77966BC7CC9E}"/>
            </c:ext>
          </c:extLst>
        </c:ser>
        <c:dLbls>
          <c:dLblPos val="outEnd"/>
          <c:showLegendKey val="0"/>
          <c:showVal val="1"/>
          <c:showCatName val="0"/>
          <c:showSerName val="0"/>
          <c:showPercent val="0"/>
          <c:showBubbleSize val="0"/>
        </c:dLbls>
        <c:gapWidth val="444"/>
        <c:overlap val="-90"/>
        <c:axId val="406465056"/>
        <c:axId val="406467408"/>
      </c:barChart>
      <c:catAx>
        <c:axId val="406465056"/>
        <c:scaling>
          <c:orientation val="minMax"/>
        </c:scaling>
        <c:delete val="0"/>
        <c:axPos val="b"/>
        <c:majorGridlines>
          <c:spPr>
            <a:ln w="9525" cap="flat" cmpd="sng" algn="ctr">
              <a:solidFill>
                <a:schemeClr val="tx1">
                  <a:lumMod val="15000"/>
                  <a:lumOff val="85000"/>
                </a:schemeClr>
              </a:solidFill>
              <a:round/>
            </a:ln>
            <a:effectLst/>
          </c:spPr>
        </c:majorGridlines>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cs-CZ"/>
          </a:p>
        </c:txPr>
        <c:crossAx val="406467408"/>
        <c:crosses val="autoZero"/>
        <c:auto val="1"/>
        <c:lblAlgn val="ctr"/>
        <c:lblOffset val="100"/>
        <c:noMultiLvlLbl val="0"/>
      </c:catAx>
      <c:valAx>
        <c:axId val="406467408"/>
        <c:scaling>
          <c:orientation val="minMax"/>
        </c:scaling>
        <c:delete val="1"/>
        <c:axPos val="l"/>
        <c:numFmt formatCode="0.0" sourceLinked="1"/>
        <c:majorTickMark val="none"/>
        <c:minorTickMark val="none"/>
        <c:tickLblPos val="nextTo"/>
        <c:crossAx val="40646505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r>
              <a:rPr lang="cs-CZ"/>
              <a:t>2017 - average temperature</a:t>
            </a:r>
            <a:endParaRPr lang="en-US"/>
          </a:p>
        </c:rich>
      </c:tx>
      <c:overlay val="0"/>
      <c:spPr>
        <a:noFill/>
        <a:ln>
          <a:noFill/>
        </a:ln>
        <a:effectLst/>
      </c:spPr>
      <c:txPr>
        <a:bodyPr rot="0" spcFirstLastPara="1" vertOverflow="ellipsis" vert="horz" wrap="square" anchor="ctr" anchorCtr="1"/>
        <a:lstStyle/>
        <a:p>
          <a:pPr>
            <a:defRPr sz="1600" b="1" i="0" u="none" strike="noStrike" kern="1200" cap="all" spc="120" normalizeH="0" baseline="0">
              <a:solidFill>
                <a:schemeClr val="tx1">
                  <a:lumMod val="65000"/>
                  <a:lumOff val="35000"/>
                </a:schemeClr>
              </a:solidFill>
              <a:latin typeface="+mn-lt"/>
              <a:ea typeface="+mn-ea"/>
              <a:cs typeface="+mn-cs"/>
            </a:defRPr>
          </a:pPr>
          <a:endParaRPr lang="cs-CZ"/>
        </a:p>
      </c:txPr>
    </c:title>
    <c:autoTitleDeleted val="0"/>
    <c:plotArea>
      <c:layout/>
      <c:barChart>
        <c:barDir val="col"/>
        <c:grouping val="clustered"/>
        <c:varyColors val="0"/>
        <c:ser>
          <c:idx val="0"/>
          <c:order val="0"/>
          <c:tx>
            <c:v>January</c:v>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List1!$B$2:$E$2</c:f>
              <c:numCache>
                <c:formatCode>0.0</c:formatCode>
                <c:ptCount val="4"/>
                <c:pt idx="0">
                  <c:v>-5.8</c:v>
                </c:pt>
                <c:pt idx="1">
                  <c:v>-6.1</c:v>
                </c:pt>
                <c:pt idx="2">
                  <c:v>-2</c:v>
                </c:pt>
                <c:pt idx="3">
                  <c:v>12.5</c:v>
                </c:pt>
              </c:numCache>
            </c:numRef>
          </c:val>
          <c:extLst>
            <c:ext xmlns:c16="http://schemas.microsoft.com/office/drawing/2014/chart" uri="{C3380CC4-5D6E-409C-BE32-E72D297353CC}">
              <c16:uniqueId val="{00000000-35FB-4465-937B-5243D00ACA25}"/>
            </c:ext>
          </c:extLst>
        </c:ser>
        <c:ser>
          <c:idx val="1"/>
          <c:order val="1"/>
          <c:tx>
            <c:v>February</c:v>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List1!$B$3:$E$3</c:f>
              <c:numCache>
                <c:formatCode>0.0</c:formatCode>
                <c:ptCount val="4"/>
                <c:pt idx="0">
                  <c:v>1.35</c:v>
                </c:pt>
                <c:pt idx="1">
                  <c:v>-4.8</c:v>
                </c:pt>
                <c:pt idx="2">
                  <c:v>-1</c:v>
                </c:pt>
                <c:pt idx="3">
                  <c:v>12.6</c:v>
                </c:pt>
              </c:numCache>
            </c:numRef>
          </c:val>
          <c:extLst>
            <c:ext xmlns:c16="http://schemas.microsoft.com/office/drawing/2014/chart" uri="{C3380CC4-5D6E-409C-BE32-E72D297353CC}">
              <c16:uniqueId val="{00000001-35FB-4465-937B-5243D00ACA25}"/>
            </c:ext>
          </c:extLst>
        </c:ser>
        <c:ser>
          <c:idx val="2"/>
          <c:order val="2"/>
          <c:tx>
            <c:v>March</c:v>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List1!$B$4:$E$4</c:f>
              <c:numCache>
                <c:formatCode>0.0</c:formatCode>
                <c:ptCount val="4"/>
                <c:pt idx="0">
                  <c:v>8.17</c:v>
                </c:pt>
                <c:pt idx="1">
                  <c:v>-0.6</c:v>
                </c:pt>
                <c:pt idx="2">
                  <c:v>2.7</c:v>
                </c:pt>
                <c:pt idx="3">
                  <c:v>13.5</c:v>
                </c:pt>
              </c:numCache>
            </c:numRef>
          </c:val>
          <c:extLst>
            <c:ext xmlns:c16="http://schemas.microsoft.com/office/drawing/2014/chart" uri="{C3380CC4-5D6E-409C-BE32-E72D297353CC}">
              <c16:uniqueId val="{00000002-35FB-4465-937B-5243D00ACA25}"/>
            </c:ext>
          </c:extLst>
        </c:ser>
        <c:ser>
          <c:idx val="3"/>
          <c:order val="3"/>
          <c:tx>
            <c:v>April</c:v>
          </c:tx>
          <c:spPr>
            <a:solidFill>
              <a:schemeClr val="accent4"/>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List1!$B$5:$E$5</c:f>
              <c:numCache>
                <c:formatCode>0.0</c:formatCode>
                <c:ptCount val="4"/>
                <c:pt idx="0">
                  <c:v>9.5299999999999994</c:v>
                </c:pt>
                <c:pt idx="1">
                  <c:v>5.7</c:v>
                </c:pt>
                <c:pt idx="2">
                  <c:v>7.6</c:v>
                </c:pt>
                <c:pt idx="3">
                  <c:v>15.7</c:v>
                </c:pt>
              </c:numCache>
            </c:numRef>
          </c:val>
          <c:extLst>
            <c:ext xmlns:c16="http://schemas.microsoft.com/office/drawing/2014/chart" uri="{C3380CC4-5D6E-409C-BE32-E72D297353CC}">
              <c16:uniqueId val="{00000003-35FB-4465-937B-5243D00ACA25}"/>
            </c:ext>
          </c:extLst>
        </c:ser>
        <c:ser>
          <c:idx val="4"/>
          <c:order val="4"/>
          <c:tx>
            <c:v>May</c:v>
          </c:tx>
          <c:spPr>
            <a:solidFill>
              <a:schemeClr val="accent5"/>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List1!$B$6:$E$6</c:f>
              <c:numCache>
                <c:formatCode>0.0</c:formatCode>
                <c:ptCount val="4"/>
                <c:pt idx="0">
                  <c:v>16.71</c:v>
                </c:pt>
                <c:pt idx="1">
                  <c:v>12.5</c:v>
                </c:pt>
                <c:pt idx="2">
                  <c:v>13.3</c:v>
                </c:pt>
                <c:pt idx="3">
                  <c:v>18.899999999999999</c:v>
                </c:pt>
              </c:numCache>
            </c:numRef>
          </c:val>
          <c:extLst>
            <c:ext xmlns:c16="http://schemas.microsoft.com/office/drawing/2014/chart" uri="{C3380CC4-5D6E-409C-BE32-E72D297353CC}">
              <c16:uniqueId val="{00000004-35FB-4465-937B-5243D00ACA25}"/>
            </c:ext>
          </c:extLst>
        </c:ser>
        <c:ser>
          <c:idx val="5"/>
          <c:order val="5"/>
          <c:tx>
            <c:v>June</c:v>
          </c:tx>
          <c:spPr>
            <a:solidFill>
              <a:schemeClr val="accent6"/>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List1!$B$7:$E$7</c:f>
              <c:numCache>
                <c:formatCode>0.0</c:formatCode>
                <c:ptCount val="4"/>
                <c:pt idx="0">
                  <c:v>21.7</c:v>
                </c:pt>
                <c:pt idx="1">
                  <c:v>15.8</c:v>
                </c:pt>
                <c:pt idx="2">
                  <c:v>16.7</c:v>
                </c:pt>
                <c:pt idx="3">
                  <c:v>22.4</c:v>
                </c:pt>
              </c:numCache>
            </c:numRef>
          </c:val>
          <c:extLst>
            <c:ext xmlns:c16="http://schemas.microsoft.com/office/drawing/2014/chart" uri="{C3380CC4-5D6E-409C-BE32-E72D297353CC}">
              <c16:uniqueId val="{00000005-35FB-4465-937B-5243D00ACA25}"/>
            </c:ext>
          </c:extLst>
        </c:ser>
        <c:ser>
          <c:idx val="6"/>
          <c:order val="6"/>
          <c:tx>
            <c:v>July</c:v>
          </c:tx>
          <c:spPr>
            <a:solidFill>
              <a:schemeClr val="accent1">
                <a:lumMod val="6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List1!$B$8:$E$8</c:f>
              <c:numCache>
                <c:formatCode>0.0</c:formatCode>
                <c:ptCount val="4"/>
                <c:pt idx="0">
                  <c:v>21.6</c:v>
                </c:pt>
                <c:pt idx="1">
                  <c:v>16.899999999999999</c:v>
                </c:pt>
                <c:pt idx="2">
                  <c:v>18</c:v>
                </c:pt>
                <c:pt idx="3">
                  <c:v>25.6</c:v>
                </c:pt>
              </c:numCache>
            </c:numRef>
          </c:val>
          <c:extLst>
            <c:ext xmlns:c16="http://schemas.microsoft.com/office/drawing/2014/chart" uri="{C3380CC4-5D6E-409C-BE32-E72D297353CC}">
              <c16:uniqueId val="{00000006-35FB-4465-937B-5243D00ACA25}"/>
            </c:ext>
          </c:extLst>
        </c:ser>
        <c:ser>
          <c:idx val="7"/>
          <c:order val="7"/>
          <c:tx>
            <c:v>August</c:v>
          </c:tx>
          <c:spPr>
            <a:solidFill>
              <a:schemeClr val="accent2">
                <a:lumMod val="6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List1!$B$9:$E$9</c:f>
              <c:numCache>
                <c:formatCode>0.0</c:formatCode>
                <c:ptCount val="4"/>
                <c:pt idx="0">
                  <c:v>22</c:v>
                </c:pt>
                <c:pt idx="1">
                  <c:v>16.3</c:v>
                </c:pt>
                <c:pt idx="2">
                  <c:v>17.399999999999999</c:v>
                </c:pt>
                <c:pt idx="3">
                  <c:v>26.2</c:v>
                </c:pt>
              </c:numCache>
            </c:numRef>
          </c:val>
          <c:extLst>
            <c:ext xmlns:c16="http://schemas.microsoft.com/office/drawing/2014/chart" uri="{C3380CC4-5D6E-409C-BE32-E72D297353CC}">
              <c16:uniqueId val="{00000007-35FB-4465-937B-5243D00ACA25}"/>
            </c:ext>
          </c:extLst>
        </c:ser>
        <c:ser>
          <c:idx val="8"/>
          <c:order val="8"/>
          <c:tx>
            <c:v>September</c:v>
          </c:tx>
          <c:spPr>
            <a:solidFill>
              <a:schemeClr val="accent3">
                <a:lumMod val="6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List1!$B$10:$E$10</c:f>
              <c:numCache>
                <c:formatCode>0.0</c:formatCode>
                <c:ptCount val="4"/>
                <c:pt idx="0">
                  <c:v>14</c:v>
                </c:pt>
                <c:pt idx="1">
                  <c:v>11.6</c:v>
                </c:pt>
                <c:pt idx="2">
                  <c:v>13.4</c:v>
                </c:pt>
                <c:pt idx="3">
                  <c:v>24</c:v>
                </c:pt>
              </c:numCache>
            </c:numRef>
          </c:val>
          <c:extLst>
            <c:ext xmlns:c16="http://schemas.microsoft.com/office/drawing/2014/chart" uri="{C3380CC4-5D6E-409C-BE32-E72D297353CC}">
              <c16:uniqueId val="{00000008-35FB-4465-937B-5243D00ACA25}"/>
            </c:ext>
          </c:extLst>
        </c:ser>
        <c:ser>
          <c:idx val="9"/>
          <c:order val="9"/>
          <c:tx>
            <c:v>October</c:v>
          </c:tx>
          <c:spPr>
            <a:solidFill>
              <a:schemeClr val="accent4">
                <a:lumMod val="6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List1!$B$11:$E$11</c:f>
              <c:numCache>
                <c:formatCode>0.0</c:formatCode>
                <c:ptCount val="4"/>
                <c:pt idx="0">
                  <c:v>10.7</c:v>
                </c:pt>
                <c:pt idx="1">
                  <c:v>6.6</c:v>
                </c:pt>
                <c:pt idx="2">
                  <c:v>8.8000000000000007</c:v>
                </c:pt>
                <c:pt idx="3">
                  <c:v>20.399999999999999</c:v>
                </c:pt>
              </c:numCache>
            </c:numRef>
          </c:val>
          <c:extLst>
            <c:ext xmlns:c16="http://schemas.microsoft.com/office/drawing/2014/chart" uri="{C3380CC4-5D6E-409C-BE32-E72D297353CC}">
              <c16:uniqueId val="{00000009-35FB-4465-937B-5243D00ACA25}"/>
            </c:ext>
          </c:extLst>
        </c:ser>
        <c:ser>
          <c:idx val="10"/>
          <c:order val="10"/>
          <c:tx>
            <c:v>November</c:v>
          </c:tx>
          <c:spPr>
            <a:solidFill>
              <a:schemeClr val="accent5">
                <a:lumMod val="6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List1!$B$12:$E$12</c:f>
              <c:numCache>
                <c:formatCode>0.0</c:formatCode>
                <c:ptCount val="4"/>
                <c:pt idx="0">
                  <c:v>4.9000000000000004</c:v>
                </c:pt>
                <c:pt idx="1">
                  <c:v>1.2</c:v>
                </c:pt>
                <c:pt idx="2">
                  <c:v>3.8</c:v>
                </c:pt>
                <c:pt idx="3">
                  <c:v>16.8</c:v>
                </c:pt>
              </c:numCache>
            </c:numRef>
          </c:val>
          <c:extLst>
            <c:ext xmlns:c16="http://schemas.microsoft.com/office/drawing/2014/chart" uri="{C3380CC4-5D6E-409C-BE32-E72D297353CC}">
              <c16:uniqueId val="{0000000A-35FB-4465-937B-5243D00ACA25}"/>
            </c:ext>
          </c:extLst>
        </c:ser>
        <c:ser>
          <c:idx val="11"/>
          <c:order val="11"/>
          <c:tx>
            <c:v>December</c:v>
          </c:tx>
          <c:spPr>
            <a:solidFill>
              <a:schemeClr val="accent6">
                <a:lumMod val="6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800" b="0" i="0" u="none" strike="noStrike" kern="1200" baseline="0">
                    <a:solidFill>
                      <a:schemeClr val="tx1">
                        <a:lumMod val="50000"/>
                        <a:lumOff val="50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List1!$B$1:$E$1</c:f>
              <c:strCache>
                <c:ptCount val="4"/>
                <c:pt idx="0">
                  <c:v>Czech Rep.</c:v>
                </c:pt>
                <c:pt idx="1">
                  <c:v>Lithuania</c:v>
                </c:pt>
                <c:pt idx="2">
                  <c:v>Poland</c:v>
                </c:pt>
                <c:pt idx="3">
                  <c:v>Italy</c:v>
                </c:pt>
              </c:strCache>
            </c:strRef>
          </c:cat>
          <c:val>
            <c:numRef>
              <c:f>List1!$B$13:$E$13</c:f>
              <c:numCache>
                <c:formatCode>0.0</c:formatCode>
                <c:ptCount val="4"/>
                <c:pt idx="0">
                  <c:v>1.43</c:v>
                </c:pt>
                <c:pt idx="1">
                  <c:v>-2.9</c:v>
                </c:pt>
                <c:pt idx="2">
                  <c:v>0</c:v>
                </c:pt>
                <c:pt idx="3">
                  <c:v>13.8</c:v>
                </c:pt>
              </c:numCache>
            </c:numRef>
          </c:val>
          <c:extLst>
            <c:ext xmlns:c16="http://schemas.microsoft.com/office/drawing/2014/chart" uri="{C3380CC4-5D6E-409C-BE32-E72D297353CC}">
              <c16:uniqueId val="{0000000B-35FB-4465-937B-5243D00ACA25}"/>
            </c:ext>
          </c:extLst>
        </c:ser>
        <c:dLbls>
          <c:dLblPos val="outEnd"/>
          <c:showLegendKey val="0"/>
          <c:showVal val="1"/>
          <c:showCatName val="0"/>
          <c:showSerName val="0"/>
          <c:showPercent val="0"/>
          <c:showBubbleSize val="0"/>
        </c:dLbls>
        <c:gapWidth val="444"/>
        <c:overlap val="-90"/>
        <c:axId val="485305152"/>
        <c:axId val="485310640"/>
      </c:barChart>
      <c:catAx>
        <c:axId val="4853051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cap="all" spc="120" normalizeH="0" baseline="0">
                <a:solidFill>
                  <a:schemeClr val="tx1">
                    <a:lumMod val="65000"/>
                    <a:lumOff val="35000"/>
                  </a:schemeClr>
                </a:solidFill>
                <a:latin typeface="+mn-lt"/>
                <a:ea typeface="+mn-ea"/>
                <a:cs typeface="+mn-cs"/>
              </a:defRPr>
            </a:pPr>
            <a:endParaRPr lang="cs-CZ"/>
          </a:p>
        </c:txPr>
        <c:crossAx val="485310640"/>
        <c:crosses val="autoZero"/>
        <c:auto val="1"/>
        <c:lblAlgn val="ctr"/>
        <c:lblOffset val="100"/>
        <c:noMultiLvlLbl val="0"/>
      </c:catAx>
      <c:valAx>
        <c:axId val="485310640"/>
        <c:scaling>
          <c:orientation val="minMax"/>
        </c:scaling>
        <c:delete val="1"/>
        <c:axPos val="l"/>
        <c:numFmt formatCode="0.0" sourceLinked="1"/>
        <c:majorTickMark val="none"/>
        <c:minorTickMark val="none"/>
        <c:tickLblPos val="nextTo"/>
        <c:crossAx val="485305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r>
              <a:rPr lang="cs-CZ"/>
              <a:t>Average</a:t>
            </a:r>
            <a:r>
              <a:rPr lang="cs-CZ" baseline="0"/>
              <a:t> Temperature 2017</a:t>
            </a:r>
            <a:endParaRPr lang="cs-CZ"/>
          </a:p>
        </c:rich>
      </c:tx>
      <c:overlay val="0"/>
      <c:spPr>
        <a:noFill/>
        <a:ln>
          <a:noFill/>
        </a:ln>
        <a:effectLst/>
      </c:spPr>
      <c:txPr>
        <a:bodyPr rot="0" spcFirstLastPara="1" vertOverflow="ellipsis" vert="horz" wrap="square" anchor="ctr" anchorCtr="1"/>
        <a:lstStyle/>
        <a:p>
          <a:pPr>
            <a:defRPr sz="1600" b="1" i="0" u="none" strike="noStrike" kern="1200" cap="none" spc="0" normalizeH="0" baseline="0">
              <a:solidFill>
                <a:schemeClr val="dk1">
                  <a:lumMod val="50000"/>
                  <a:lumOff val="50000"/>
                </a:schemeClr>
              </a:solidFill>
              <a:latin typeface="+mj-lt"/>
              <a:ea typeface="+mj-ea"/>
              <a:cs typeface="+mj-cs"/>
            </a:defRPr>
          </a:pPr>
          <a:endParaRPr lang="cs-CZ"/>
        </a:p>
      </c:txPr>
    </c:title>
    <c:autoTitleDeleted val="0"/>
    <c:plotArea>
      <c:layout/>
      <c:barChart>
        <c:barDir val="col"/>
        <c:grouping val="clustered"/>
        <c:varyColors val="0"/>
        <c:ser>
          <c:idx val="0"/>
          <c:order val="0"/>
          <c:spPr>
            <a:solidFill>
              <a:schemeClr val="accent2"/>
            </a:solidFill>
            <a:ln>
              <a:noFill/>
            </a:ln>
            <a:effectLst/>
          </c:spPr>
          <c:invertIfNegative val="0"/>
          <c:cat>
            <c:strRef>
              <c:f>List1!$B$1:$E$1</c:f>
              <c:strCache>
                <c:ptCount val="4"/>
                <c:pt idx="0">
                  <c:v>Czech Rep.</c:v>
                </c:pt>
                <c:pt idx="1">
                  <c:v>Lithuania</c:v>
                </c:pt>
                <c:pt idx="2">
                  <c:v>Poland</c:v>
                </c:pt>
                <c:pt idx="3">
                  <c:v>Italy</c:v>
                </c:pt>
              </c:strCache>
            </c:strRef>
          </c:cat>
          <c:val>
            <c:numRef>
              <c:f>List1!$B$14:$E$14</c:f>
              <c:numCache>
                <c:formatCode>0.0</c:formatCode>
                <c:ptCount val="4"/>
                <c:pt idx="0">
                  <c:v>10.524166666666668</c:v>
                </c:pt>
                <c:pt idx="1">
                  <c:v>6.0166666666666657</c:v>
                </c:pt>
                <c:pt idx="2">
                  <c:v>8.2249999999999996</c:v>
                </c:pt>
                <c:pt idx="3">
                  <c:v>18.533333333333335</c:v>
                </c:pt>
              </c:numCache>
            </c:numRef>
          </c:val>
          <c:extLst>
            <c:ext xmlns:c16="http://schemas.microsoft.com/office/drawing/2014/chart" uri="{C3380CC4-5D6E-409C-BE32-E72D297353CC}">
              <c16:uniqueId val="{00000000-1A74-4AEB-848C-B4C27B6A3C02}"/>
            </c:ext>
          </c:extLst>
        </c:ser>
        <c:dLbls>
          <c:showLegendKey val="0"/>
          <c:showVal val="0"/>
          <c:showCatName val="0"/>
          <c:showSerName val="0"/>
          <c:showPercent val="0"/>
          <c:showBubbleSize val="0"/>
        </c:dLbls>
        <c:gapWidth val="267"/>
        <c:overlap val="-43"/>
        <c:axId val="485540936"/>
        <c:axId val="485545640"/>
      </c:barChart>
      <c:catAx>
        <c:axId val="48554093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900" b="0" i="0" u="none" strike="noStrike" kern="1200" cap="none" spc="0" normalizeH="0" baseline="0">
                <a:solidFill>
                  <a:schemeClr val="dk1">
                    <a:lumMod val="65000"/>
                    <a:lumOff val="35000"/>
                  </a:schemeClr>
                </a:solidFill>
                <a:latin typeface="+mn-lt"/>
                <a:ea typeface="+mn-ea"/>
                <a:cs typeface="+mn-cs"/>
              </a:defRPr>
            </a:pPr>
            <a:endParaRPr lang="cs-CZ"/>
          </a:p>
        </c:txPr>
        <c:crossAx val="485545640"/>
        <c:crosses val="autoZero"/>
        <c:auto val="1"/>
        <c:lblAlgn val="ctr"/>
        <c:lblOffset val="100"/>
        <c:noMultiLvlLbl val="0"/>
      </c:catAx>
      <c:valAx>
        <c:axId val="485545640"/>
        <c:scaling>
          <c:orientation val="minMax"/>
        </c:scaling>
        <c:delete val="0"/>
        <c:axPos val="l"/>
        <c:majorGridlines>
          <c:spPr>
            <a:ln w="9525" cap="flat" cmpd="sng" algn="ctr">
              <a:solidFill>
                <a:schemeClr val="dk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cs-CZ"/>
          </a:p>
        </c:txPr>
        <c:crossAx val="485540936"/>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cs-CZ"/>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cs-CZ"/>
              <a:t>2017 - average temperature</a:t>
            </a:r>
            <a:endParaRPr lang="en-US"/>
          </a:p>
        </c:rich>
      </c:tx>
      <c:layout>
        <c:manualLayout>
          <c:xMode val="edge"/>
          <c:yMode val="edge"/>
          <c:x val="0.51688620913601024"/>
          <c:y val="0"/>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cs-CZ"/>
        </a:p>
      </c:txPr>
    </c:title>
    <c:autoTitleDeleted val="0"/>
    <c:plotArea>
      <c:layout/>
      <c:lineChart>
        <c:grouping val="standard"/>
        <c:varyColors val="0"/>
        <c:ser>
          <c:idx val="0"/>
          <c:order val="0"/>
          <c:tx>
            <c:strRef>
              <c:f>List1!$B$1</c:f>
              <c:strCache>
                <c:ptCount val="1"/>
                <c:pt idx="0">
                  <c:v>Czech Rep.</c:v>
                </c:pt>
              </c:strCache>
            </c:strRef>
          </c:tx>
          <c:spPr>
            <a:ln w="31750" cap="rnd">
              <a:solidFill>
                <a:schemeClr val="accent1"/>
              </a:solidFill>
              <a:round/>
            </a:ln>
            <a:effectLst>
              <a:outerShdw blurRad="40000" dist="23000" dir="5400000" rotWithShape="0">
                <a:srgbClr val="000000">
                  <a:alpha val="35000"/>
                </a:s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val>
            <c:numRef>
              <c:f>List1!$B$2:$B$13</c:f>
              <c:numCache>
                <c:formatCode>0.0</c:formatCode>
                <c:ptCount val="12"/>
                <c:pt idx="0">
                  <c:v>-5.8</c:v>
                </c:pt>
                <c:pt idx="1">
                  <c:v>1.35</c:v>
                </c:pt>
                <c:pt idx="2">
                  <c:v>8.17</c:v>
                </c:pt>
                <c:pt idx="3">
                  <c:v>9.5299999999999994</c:v>
                </c:pt>
                <c:pt idx="4">
                  <c:v>16.71</c:v>
                </c:pt>
                <c:pt idx="5">
                  <c:v>21.7</c:v>
                </c:pt>
                <c:pt idx="6">
                  <c:v>21.6</c:v>
                </c:pt>
                <c:pt idx="7">
                  <c:v>22</c:v>
                </c:pt>
                <c:pt idx="8">
                  <c:v>14</c:v>
                </c:pt>
                <c:pt idx="9">
                  <c:v>10.7</c:v>
                </c:pt>
                <c:pt idx="10">
                  <c:v>4.9000000000000004</c:v>
                </c:pt>
                <c:pt idx="11">
                  <c:v>1.43</c:v>
                </c:pt>
              </c:numCache>
            </c:numRef>
          </c:val>
          <c:smooth val="0"/>
          <c:extLst>
            <c:ext xmlns:c16="http://schemas.microsoft.com/office/drawing/2014/chart" uri="{C3380CC4-5D6E-409C-BE32-E72D297353CC}">
              <c16:uniqueId val="{00000000-8F8F-4E93-A39F-4CBCF24EBF67}"/>
            </c:ext>
          </c:extLst>
        </c:ser>
        <c:ser>
          <c:idx val="1"/>
          <c:order val="1"/>
          <c:tx>
            <c:strRef>
              <c:f>List1!$C$1</c:f>
              <c:strCache>
                <c:ptCount val="1"/>
                <c:pt idx="0">
                  <c:v>Lithuania</c:v>
                </c:pt>
              </c:strCache>
            </c:strRef>
          </c:tx>
          <c:spPr>
            <a:ln w="31750" cap="rnd">
              <a:solidFill>
                <a:schemeClr val="accent2"/>
              </a:solidFill>
              <a:round/>
            </a:ln>
            <a:effectLst>
              <a:outerShdw blurRad="40000" dist="23000" dir="5400000" rotWithShape="0">
                <a:srgbClr val="000000">
                  <a:alpha val="35000"/>
                </a:s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val>
            <c:numRef>
              <c:f>List1!$C$2:$C$13</c:f>
              <c:numCache>
                <c:formatCode>0.0</c:formatCode>
                <c:ptCount val="12"/>
                <c:pt idx="0">
                  <c:v>-6.1</c:v>
                </c:pt>
                <c:pt idx="1">
                  <c:v>-4.8</c:v>
                </c:pt>
                <c:pt idx="2">
                  <c:v>-0.6</c:v>
                </c:pt>
                <c:pt idx="3">
                  <c:v>5.7</c:v>
                </c:pt>
                <c:pt idx="4">
                  <c:v>12.5</c:v>
                </c:pt>
                <c:pt idx="5">
                  <c:v>15.8</c:v>
                </c:pt>
                <c:pt idx="6">
                  <c:v>16.899999999999999</c:v>
                </c:pt>
                <c:pt idx="7">
                  <c:v>16.3</c:v>
                </c:pt>
                <c:pt idx="8">
                  <c:v>11.6</c:v>
                </c:pt>
                <c:pt idx="9">
                  <c:v>6.6</c:v>
                </c:pt>
                <c:pt idx="10">
                  <c:v>1.2</c:v>
                </c:pt>
                <c:pt idx="11">
                  <c:v>-2.9</c:v>
                </c:pt>
              </c:numCache>
            </c:numRef>
          </c:val>
          <c:smooth val="0"/>
          <c:extLst>
            <c:ext xmlns:c16="http://schemas.microsoft.com/office/drawing/2014/chart" uri="{C3380CC4-5D6E-409C-BE32-E72D297353CC}">
              <c16:uniqueId val="{00000001-8F8F-4E93-A39F-4CBCF24EBF67}"/>
            </c:ext>
          </c:extLst>
        </c:ser>
        <c:ser>
          <c:idx val="2"/>
          <c:order val="2"/>
          <c:tx>
            <c:strRef>
              <c:f>List1!$D$1</c:f>
              <c:strCache>
                <c:ptCount val="1"/>
                <c:pt idx="0">
                  <c:v>Poland</c:v>
                </c:pt>
              </c:strCache>
            </c:strRef>
          </c:tx>
          <c:spPr>
            <a:ln w="31750" cap="rnd">
              <a:solidFill>
                <a:schemeClr val="accent3"/>
              </a:solidFill>
              <a:round/>
            </a:ln>
            <a:effectLst>
              <a:outerShdw blurRad="40000" dist="23000" dir="5400000" rotWithShape="0">
                <a:srgbClr val="000000">
                  <a:alpha val="35000"/>
                </a:s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val>
            <c:numRef>
              <c:f>List1!$D$2:$D$13</c:f>
              <c:numCache>
                <c:formatCode>0.0</c:formatCode>
                <c:ptCount val="12"/>
                <c:pt idx="0">
                  <c:v>-2</c:v>
                </c:pt>
                <c:pt idx="1">
                  <c:v>-1</c:v>
                </c:pt>
                <c:pt idx="2">
                  <c:v>2.7</c:v>
                </c:pt>
                <c:pt idx="3">
                  <c:v>7.6</c:v>
                </c:pt>
                <c:pt idx="4">
                  <c:v>13.3</c:v>
                </c:pt>
                <c:pt idx="5">
                  <c:v>16.7</c:v>
                </c:pt>
                <c:pt idx="6">
                  <c:v>18</c:v>
                </c:pt>
                <c:pt idx="7">
                  <c:v>17.399999999999999</c:v>
                </c:pt>
                <c:pt idx="8">
                  <c:v>13.4</c:v>
                </c:pt>
                <c:pt idx="9">
                  <c:v>8.8000000000000007</c:v>
                </c:pt>
                <c:pt idx="10">
                  <c:v>3.8</c:v>
                </c:pt>
                <c:pt idx="11">
                  <c:v>0</c:v>
                </c:pt>
              </c:numCache>
            </c:numRef>
          </c:val>
          <c:smooth val="0"/>
          <c:extLst>
            <c:ext xmlns:c16="http://schemas.microsoft.com/office/drawing/2014/chart" uri="{C3380CC4-5D6E-409C-BE32-E72D297353CC}">
              <c16:uniqueId val="{00000002-8F8F-4E93-A39F-4CBCF24EBF67}"/>
            </c:ext>
          </c:extLst>
        </c:ser>
        <c:ser>
          <c:idx val="3"/>
          <c:order val="3"/>
          <c:tx>
            <c:strRef>
              <c:f>List1!$E$1</c:f>
              <c:strCache>
                <c:ptCount val="1"/>
                <c:pt idx="0">
                  <c:v>Italy</c:v>
                </c:pt>
              </c:strCache>
            </c:strRef>
          </c:tx>
          <c:spPr>
            <a:ln w="31750" cap="rnd">
              <a:solidFill>
                <a:schemeClr val="accent4"/>
              </a:solidFill>
              <a:round/>
            </a:ln>
            <a:effectLst>
              <a:outerShdw blurRad="40000" dist="23000" dir="5400000" rotWithShape="0">
                <a:srgbClr val="000000">
                  <a:alpha val="35000"/>
                </a:srgbClr>
              </a:outerShd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cs-C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val>
            <c:numRef>
              <c:f>List1!$E$2:$E$13</c:f>
              <c:numCache>
                <c:formatCode>0.0</c:formatCode>
                <c:ptCount val="12"/>
                <c:pt idx="0">
                  <c:v>12.5</c:v>
                </c:pt>
                <c:pt idx="1">
                  <c:v>12.6</c:v>
                </c:pt>
                <c:pt idx="2">
                  <c:v>13.5</c:v>
                </c:pt>
                <c:pt idx="3">
                  <c:v>15.7</c:v>
                </c:pt>
                <c:pt idx="4">
                  <c:v>18.899999999999999</c:v>
                </c:pt>
                <c:pt idx="5">
                  <c:v>22.4</c:v>
                </c:pt>
                <c:pt idx="6">
                  <c:v>25.6</c:v>
                </c:pt>
                <c:pt idx="7">
                  <c:v>26.2</c:v>
                </c:pt>
                <c:pt idx="8">
                  <c:v>24</c:v>
                </c:pt>
                <c:pt idx="9">
                  <c:v>20.399999999999999</c:v>
                </c:pt>
                <c:pt idx="10">
                  <c:v>16.8</c:v>
                </c:pt>
                <c:pt idx="11">
                  <c:v>13.8</c:v>
                </c:pt>
              </c:numCache>
            </c:numRef>
          </c:val>
          <c:smooth val="0"/>
          <c:extLst>
            <c:ext xmlns:c16="http://schemas.microsoft.com/office/drawing/2014/chart" uri="{C3380CC4-5D6E-409C-BE32-E72D297353CC}">
              <c16:uniqueId val="{00000003-8F8F-4E93-A39F-4CBCF24EBF67}"/>
            </c:ext>
          </c:extLst>
        </c:ser>
        <c:dLbls>
          <c:showLegendKey val="0"/>
          <c:showVal val="1"/>
          <c:showCatName val="0"/>
          <c:showSerName val="0"/>
          <c:showPercent val="0"/>
          <c:showBubbleSize val="0"/>
        </c:dLbls>
        <c:smooth val="0"/>
        <c:axId val="485508008"/>
        <c:axId val="485511928"/>
      </c:lineChart>
      <c:catAx>
        <c:axId val="485508008"/>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cs-CZ"/>
          </a:p>
        </c:txPr>
        <c:crossAx val="485511928"/>
        <c:crosses val="autoZero"/>
        <c:auto val="1"/>
        <c:lblAlgn val="ctr"/>
        <c:lblOffset val="100"/>
        <c:noMultiLvlLbl val="0"/>
      </c:catAx>
      <c:valAx>
        <c:axId val="485511928"/>
        <c:scaling>
          <c:orientation val="minMax"/>
        </c:scaling>
        <c:delete val="0"/>
        <c:axPos val="l"/>
        <c:majorGridlines>
          <c:spPr>
            <a:ln w="9525" cap="flat" cmpd="sng" algn="ctr">
              <a:solidFill>
                <a:schemeClr val="tx2">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cs-CZ"/>
          </a:p>
        </c:txPr>
        <c:crossAx val="4855080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cs-CZ"/>
        </a:p>
      </c:txPr>
    </c:legend>
    <c:plotVisOnly val="1"/>
    <c:dispBlanksAs val="gap"/>
    <c:showDLblsOverMax val="0"/>
  </c:chart>
  <c:spPr>
    <a:noFill/>
    <a:ln>
      <a:noFill/>
    </a:ln>
    <a:effectLst/>
  </c:spPr>
  <c:txPr>
    <a:bodyPr/>
    <a:lstStyle/>
    <a:p>
      <a:pPr>
        <a:defRPr/>
      </a:pPr>
      <a:endParaRPr lang="cs-CZ"/>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4.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5.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8.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cs-CZ"/>
              <a:t>Kliknutím lze upravit styl.</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lze upravit styl předlohy.</a:t>
            </a:r>
            <a:endParaRPr lang="en-US" dirty="0"/>
          </a:p>
        </p:txBody>
      </p:sp>
      <p:sp>
        <p:nvSpPr>
          <p:cNvPr id="4" name="Date Placeholder 3"/>
          <p:cNvSpPr>
            <a:spLocks noGrp="1"/>
          </p:cNvSpPr>
          <p:nvPr>
            <p:ph type="dt" sz="half" idx="10"/>
          </p:nvPr>
        </p:nvSpPr>
        <p:spPr/>
        <p:txBody>
          <a:bodyPr/>
          <a:lstStyle/>
          <a:p>
            <a:fld id="{5C1906B2-14E5-4927-8523-16C33F6311C3}"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5505457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5C1906B2-14E5-4927-8523-16C33F6311C3}"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1144788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cs-CZ"/>
              <a:t>Kliknutím lze upravit styl.</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5C1906B2-14E5-4927-8523-16C33F6311C3}"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2243748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cs-CZ"/>
              <a:t>Kliknutím lze upravit styl.</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5C1906B2-14E5-4927-8523-16C33F6311C3}"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49FDB58-FBFF-4ED8-8A6E-C1CF83F4B495}" type="slidenum">
              <a:rPr lang="cs-CZ" smtClean="0"/>
              <a:t>‹#›</a:t>
            </a:fld>
            <a:endParaRPr lang="cs-CZ"/>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477558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cs-CZ"/>
              <a:t>Kliknutím lze upravit styl.</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5C1906B2-14E5-4927-8523-16C33F6311C3}"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3679357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loupce">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cs-CZ"/>
              <a:t>Kliknutím lze upravit styl.</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3" name="Date Placeholder 2"/>
          <p:cNvSpPr>
            <a:spLocks noGrp="1"/>
          </p:cNvSpPr>
          <p:nvPr>
            <p:ph type="dt" sz="half" idx="10"/>
          </p:nvPr>
        </p:nvSpPr>
        <p:spPr/>
        <p:txBody>
          <a:bodyPr/>
          <a:lstStyle/>
          <a:p>
            <a:fld id="{5C1906B2-14E5-4927-8523-16C33F6311C3}" type="datetimeFigureOut">
              <a:rPr lang="cs-CZ" smtClean="0"/>
              <a:t>20.11.2018</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3591605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sloupce s obrázky">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cs-CZ"/>
              <a:t>Kliknutím lze upravit styl.</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3" name="Date Placeholder 2"/>
          <p:cNvSpPr>
            <a:spLocks noGrp="1"/>
          </p:cNvSpPr>
          <p:nvPr>
            <p:ph type="dt" sz="half" idx="10"/>
          </p:nvPr>
        </p:nvSpPr>
        <p:spPr/>
        <p:txBody>
          <a:bodyPr/>
          <a:lstStyle/>
          <a:p>
            <a:fld id="{5C1906B2-14E5-4927-8523-16C33F6311C3}" type="datetimeFigureOut">
              <a:rPr lang="cs-CZ" smtClean="0"/>
              <a:t>20.11.2018</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21794848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cs-CZ"/>
              <a:t>Kliknutím lze upravit styl.</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5C1906B2-14E5-4927-8523-16C33F6311C3}"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3423519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cs-CZ"/>
              <a:t>Kliknutím lze upravit styl.</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5C1906B2-14E5-4927-8523-16C33F6311C3}"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1357973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cs-CZ"/>
              <a:t>Kliknutím lze upravit styl.</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5C1906B2-14E5-4927-8523-16C33F6311C3}"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2984078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cs-CZ"/>
              <a:t>Kliknutím lze upravit styl.</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5C1906B2-14E5-4927-8523-16C33F6311C3}" type="datetimeFigureOut">
              <a:rPr lang="cs-CZ" smtClean="0"/>
              <a:t>20.11.2018</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1185497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cs-CZ"/>
              <a:t>Kliknutím lze upravit styl.</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5C1906B2-14E5-4927-8523-16C33F6311C3}"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1103595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cs-CZ"/>
              <a:t>Kliknutím lze upravit styl.</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12" name="Content Placeholder 3"/>
          <p:cNvSpPr>
            <a:spLocks noGrp="1"/>
          </p:cNvSpPr>
          <p:nvPr>
            <p:ph sz="quarter" idx="13"/>
          </p:nvPr>
        </p:nvSpPr>
        <p:spPr>
          <a:xfrm>
            <a:off x="913774" y="3051012"/>
            <a:ext cx="5106027" cy="2740187"/>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13" name="Content Placeholder 5"/>
          <p:cNvSpPr>
            <a:spLocks noGrp="1"/>
          </p:cNvSpPr>
          <p:nvPr>
            <p:ph sz="quarter" idx="14"/>
          </p:nvPr>
        </p:nvSpPr>
        <p:spPr>
          <a:xfrm>
            <a:off x="6172200" y="3051012"/>
            <a:ext cx="5105401" cy="2740187"/>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5C1906B2-14E5-4927-8523-16C33F6311C3}" type="datetimeFigureOut">
              <a:rPr lang="cs-CZ" smtClean="0"/>
              <a:t>20.11.2018</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1391308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5C1906B2-14E5-4927-8523-16C33F6311C3}" type="datetimeFigureOut">
              <a:rPr lang="cs-CZ" smtClean="0"/>
              <a:t>20.11.2018</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810700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5C1906B2-14E5-4927-8523-16C33F6311C3}" type="datetimeFigureOut">
              <a:rPr lang="cs-CZ" smtClean="0"/>
              <a:t>20.11.2018</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3083339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cs-CZ"/>
              <a:t>Kliknutím lze upravit styl.</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5C1906B2-14E5-4927-8523-16C33F6311C3}"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1380047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5C1906B2-14E5-4927-8523-16C33F6311C3}" type="datetimeFigureOut">
              <a:rPr lang="cs-CZ" smtClean="0"/>
              <a:t>20.11.2018</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249FDB58-FBFF-4ED8-8A6E-C1CF83F4B495}" type="slidenum">
              <a:rPr lang="cs-CZ" smtClean="0"/>
              <a:t>‹#›</a:t>
            </a:fld>
            <a:endParaRPr lang="cs-CZ"/>
          </a:p>
        </p:txBody>
      </p:sp>
    </p:spTree>
    <p:extLst>
      <p:ext uri="{BB962C8B-B14F-4D97-AF65-F5344CB8AC3E}">
        <p14:creationId xmlns:p14="http://schemas.microsoft.com/office/powerpoint/2010/main" val="2682048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5C1906B2-14E5-4927-8523-16C33F6311C3}" type="datetimeFigureOut">
              <a:rPr lang="cs-CZ" smtClean="0"/>
              <a:t>20.11.2018</a:t>
            </a:fld>
            <a:endParaRPr lang="cs-CZ"/>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cs-CZ"/>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249FDB58-FBFF-4ED8-8A6E-C1CF83F4B495}" type="slidenum">
              <a:rPr lang="cs-CZ" smtClean="0"/>
              <a:t>‹#›</a:t>
            </a:fld>
            <a:endParaRPr lang="cs-CZ"/>
          </a:p>
        </p:txBody>
      </p:sp>
    </p:spTree>
    <p:extLst>
      <p:ext uri="{BB962C8B-B14F-4D97-AF65-F5344CB8AC3E}">
        <p14:creationId xmlns:p14="http://schemas.microsoft.com/office/powerpoint/2010/main" val="21326376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err="1"/>
              <a:t>Let´s</a:t>
            </a:r>
            <a:r>
              <a:rPr lang="cs-CZ" dirty="0"/>
              <a:t> </a:t>
            </a:r>
            <a:r>
              <a:rPr lang="cs-CZ" dirty="0" err="1"/>
              <a:t>help</a:t>
            </a:r>
            <a:br>
              <a:rPr lang="cs-CZ" dirty="0"/>
            </a:br>
            <a:r>
              <a:rPr lang="cs-CZ" dirty="0" err="1"/>
              <a:t>our</a:t>
            </a:r>
            <a:r>
              <a:rPr lang="cs-CZ" dirty="0"/>
              <a:t> </a:t>
            </a:r>
            <a:r>
              <a:rPr lang="cs-CZ" dirty="0" err="1"/>
              <a:t>research</a:t>
            </a:r>
            <a:r>
              <a:rPr lang="cs-CZ" dirty="0"/>
              <a:t> - </a:t>
            </a:r>
            <a:r>
              <a:rPr lang="cs-CZ" dirty="0" err="1"/>
              <a:t>weather</a:t>
            </a:r>
            <a:endParaRPr lang="cs-CZ" dirty="0"/>
          </a:p>
        </p:txBody>
      </p:sp>
      <p:pic>
        <p:nvPicPr>
          <p:cNvPr id="4" name="obrázek 5"/>
          <p:cNvPicPr/>
          <p:nvPr/>
        </p:nvPicPr>
        <p:blipFill>
          <a:blip r:embed="rId2">
            <a:extLst>
              <a:ext uri="{28A0092B-C50C-407E-A947-70E740481C1C}">
                <a14:useLocalDpi xmlns:a14="http://schemas.microsoft.com/office/drawing/2010/main" val="0"/>
              </a:ext>
            </a:extLst>
          </a:blip>
          <a:srcRect/>
          <a:stretch>
            <a:fillRect/>
          </a:stretch>
        </p:blipFill>
        <p:spPr bwMode="auto">
          <a:xfrm>
            <a:off x="1271587" y="4829175"/>
            <a:ext cx="3790950" cy="771525"/>
          </a:xfrm>
          <a:prstGeom prst="rect">
            <a:avLst/>
          </a:prstGeom>
          <a:noFill/>
          <a:ln>
            <a:noFill/>
          </a:ln>
        </p:spPr>
      </p:pic>
      <p:pic>
        <p:nvPicPr>
          <p:cNvPr id="5" name="obrázek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88513" y="791845"/>
            <a:ext cx="1504950" cy="1473835"/>
          </a:xfrm>
          <a:prstGeom prst="rect">
            <a:avLst/>
          </a:prstGeom>
          <a:noFill/>
          <a:ln>
            <a:noFill/>
          </a:ln>
        </p:spPr>
      </p:pic>
    </p:spTree>
    <p:extLst>
      <p:ext uri="{BB962C8B-B14F-4D97-AF65-F5344CB8AC3E}">
        <p14:creationId xmlns:p14="http://schemas.microsoft.com/office/powerpoint/2010/main" val="1756143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 3"/>
          <p:cNvGraphicFramePr>
            <a:graphicFrameLocks/>
          </p:cNvGraphicFramePr>
          <p:nvPr>
            <p:extLst>
              <p:ext uri="{D42A27DB-BD31-4B8C-83A1-F6EECF244321}">
                <p14:modId xmlns:p14="http://schemas.microsoft.com/office/powerpoint/2010/main" val="1695713369"/>
              </p:ext>
            </p:extLst>
          </p:nvPr>
        </p:nvGraphicFramePr>
        <p:xfrm>
          <a:off x="514350" y="285750"/>
          <a:ext cx="11501438" cy="63579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34340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t>Average</a:t>
            </a:r>
            <a:r>
              <a:rPr lang="cs-CZ" dirty="0"/>
              <a:t> temperatura - 2017</a:t>
            </a:r>
          </a:p>
        </p:txBody>
      </p:sp>
      <p:graphicFrame>
        <p:nvGraphicFramePr>
          <p:cNvPr id="4" name="Graf 3"/>
          <p:cNvGraphicFramePr>
            <a:graphicFrameLocks/>
          </p:cNvGraphicFramePr>
          <p:nvPr>
            <p:extLst>
              <p:ext uri="{D42A27DB-BD31-4B8C-83A1-F6EECF244321}">
                <p14:modId xmlns:p14="http://schemas.microsoft.com/office/powerpoint/2010/main" val="838733458"/>
              </p:ext>
            </p:extLst>
          </p:nvPr>
        </p:nvGraphicFramePr>
        <p:xfrm>
          <a:off x="3214687" y="2114550"/>
          <a:ext cx="6467475" cy="37147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85599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 3"/>
          <p:cNvGraphicFramePr>
            <a:graphicFrameLocks/>
          </p:cNvGraphicFramePr>
          <p:nvPr>
            <p:extLst>
              <p:ext uri="{D42A27DB-BD31-4B8C-83A1-F6EECF244321}">
                <p14:modId xmlns:p14="http://schemas.microsoft.com/office/powerpoint/2010/main" val="1894878932"/>
              </p:ext>
            </p:extLst>
          </p:nvPr>
        </p:nvGraphicFramePr>
        <p:xfrm>
          <a:off x="942975" y="714375"/>
          <a:ext cx="10858499" cy="55006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07471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OUR RESEARCH - WEATHER</a:t>
            </a:r>
          </a:p>
        </p:txBody>
      </p:sp>
      <p:sp>
        <p:nvSpPr>
          <p:cNvPr id="3" name="Zástupný symbol pro obsah 2"/>
          <p:cNvSpPr>
            <a:spLocks noGrp="1"/>
          </p:cNvSpPr>
          <p:nvPr>
            <p:ph sz="quarter" idx="13"/>
          </p:nvPr>
        </p:nvSpPr>
        <p:spPr/>
        <p:txBody>
          <a:bodyPr/>
          <a:lstStyle/>
          <a:p>
            <a:r>
              <a:rPr lang="cs-CZ" dirty="0"/>
              <a:t>THE COLDEST country in </a:t>
            </a:r>
            <a:r>
              <a:rPr lang="cs-CZ" dirty="0" err="1"/>
              <a:t>our</a:t>
            </a:r>
            <a:r>
              <a:rPr lang="cs-CZ" dirty="0"/>
              <a:t> </a:t>
            </a:r>
            <a:r>
              <a:rPr lang="cs-CZ" dirty="0" err="1"/>
              <a:t>project</a:t>
            </a:r>
            <a:r>
              <a:rPr lang="cs-CZ" dirty="0"/>
              <a:t> IS </a:t>
            </a:r>
            <a:r>
              <a:rPr lang="cs-CZ" dirty="0" err="1"/>
              <a:t>Lithuania</a:t>
            </a:r>
            <a:endParaRPr lang="cs-CZ" dirty="0"/>
          </a:p>
          <a:p>
            <a:r>
              <a:rPr lang="cs-CZ" dirty="0" err="1"/>
              <a:t>The</a:t>
            </a:r>
            <a:r>
              <a:rPr lang="cs-CZ" dirty="0"/>
              <a:t> </a:t>
            </a:r>
            <a:r>
              <a:rPr lang="cs-CZ" dirty="0" err="1"/>
              <a:t>warmest</a:t>
            </a:r>
            <a:r>
              <a:rPr lang="cs-CZ" dirty="0"/>
              <a:t> country in </a:t>
            </a:r>
            <a:r>
              <a:rPr lang="cs-CZ" dirty="0" err="1"/>
              <a:t>our</a:t>
            </a:r>
            <a:r>
              <a:rPr lang="cs-CZ" dirty="0"/>
              <a:t> </a:t>
            </a:r>
            <a:r>
              <a:rPr lang="cs-CZ" dirty="0" err="1"/>
              <a:t>project</a:t>
            </a:r>
            <a:r>
              <a:rPr lang="cs-CZ" dirty="0"/>
              <a:t> </a:t>
            </a:r>
            <a:r>
              <a:rPr lang="cs-CZ" dirty="0" err="1"/>
              <a:t>is</a:t>
            </a:r>
            <a:r>
              <a:rPr lang="cs-CZ" dirty="0"/>
              <a:t> Italy - </a:t>
            </a:r>
            <a:r>
              <a:rPr lang="cs-CZ" dirty="0" err="1"/>
              <a:t>Sicily</a:t>
            </a:r>
            <a:endParaRPr lang="cs-CZ" dirty="0"/>
          </a:p>
        </p:txBody>
      </p:sp>
    </p:spTree>
    <p:extLst>
      <p:ext uri="{BB962C8B-B14F-4D97-AF65-F5344CB8AC3E}">
        <p14:creationId xmlns:p14="http://schemas.microsoft.com/office/powerpoint/2010/main" val="26623881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Acid </a:t>
            </a:r>
            <a:r>
              <a:rPr lang="cs-CZ" dirty="0" err="1"/>
              <a:t>Rain</a:t>
            </a:r>
            <a:endParaRPr lang="cs-CZ" dirty="0"/>
          </a:p>
        </p:txBody>
      </p:sp>
      <p:sp>
        <p:nvSpPr>
          <p:cNvPr id="3" name="Zástupný symbol pro obsah 2"/>
          <p:cNvSpPr>
            <a:spLocks noGrp="1"/>
          </p:cNvSpPr>
          <p:nvPr>
            <p:ph sz="quarter" idx="13"/>
          </p:nvPr>
        </p:nvSpPr>
        <p:spPr/>
        <p:txBody>
          <a:bodyPr/>
          <a:lstStyle/>
          <a:p>
            <a:r>
              <a:rPr lang="en-US" dirty="0"/>
              <a:t>Rain water is PH 5.6 and it is naturally acid on its own, it is because air contains carbon monoxide and it produces the carbonic acid when it gets into contact with water. Nevertheless, the increase of the acid in rain water is mainly caused by human activities.</a:t>
            </a:r>
          </a:p>
          <a:p>
            <a:r>
              <a:rPr lang="en-US" dirty="0"/>
              <a:t>During the measurements of the pH of the precipitates of all partner countries ranged between</a:t>
            </a:r>
            <a:r>
              <a:rPr lang="cs-CZ" dirty="0"/>
              <a:t>  </a:t>
            </a:r>
            <a:r>
              <a:rPr lang="en-US" dirty="0"/>
              <a:t>6,00 – 6,9</a:t>
            </a:r>
          </a:p>
          <a:p>
            <a:endParaRPr lang="cs-CZ" dirty="0"/>
          </a:p>
        </p:txBody>
      </p:sp>
    </p:spTree>
    <p:extLst>
      <p:ext uri="{BB962C8B-B14F-4D97-AF65-F5344CB8AC3E}">
        <p14:creationId xmlns:p14="http://schemas.microsoft.com/office/powerpoint/2010/main" val="3951161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ázek 3">
            <a:extLst>
              <a:ext uri="{FF2B5EF4-FFF2-40B4-BE49-F238E27FC236}">
                <a16:creationId xmlns:a16="http://schemas.microsoft.com/office/drawing/2014/main" id="{10C5A9CE-F941-4D01-B734-402004DBBA7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73562" y="1225042"/>
            <a:ext cx="3792220" cy="774065"/>
          </a:xfrm>
          <a:prstGeom prst="rect">
            <a:avLst/>
          </a:prstGeom>
          <a:noFill/>
        </p:spPr>
      </p:pic>
      <p:pic>
        <p:nvPicPr>
          <p:cNvPr id="5" name="Obrázek 4">
            <a:extLst>
              <a:ext uri="{FF2B5EF4-FFF2-40B4-BE49-F238E27FC236}">
                <a16:creationId xmlns:a16="http://schemas.microsoft.com/office/drawing/2014/main" id="{7A2B6F50-7D21-4DD8-94F1-627CDDA95B7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10289" y="981756"/>
            <a:ext cx="1331830" cy="1108301"/>
          </a:xfrm>
          <a:prstGeom prst="rect">
            <a:avLst/>
          </a:prstGeom>
          <a:noFill/>
        </p:spPr>
      </p:pic>
      <p:sp>
        <p:nvSpPr>
          <p:cNvPr id="6" name="Obdélník 5">
            <a:extLst>
              <a:ext uri="{FF2B5EF4-FFF2-40B4-BE49-F238E27FC236}">
                <a16:creationId xmlns:a16="http://schemas.microsoft.com/office/drawing/2014/main" id="{35479017-09CD-4F91-AE05-5085789444DC}"/>
              </a:ext>
            </a:extLst>
          </p:cNvPr>
          <p:cNvSpPr/>
          <p:nvPr/>
        </p:nvSpPr>
        <p:spPr>
          <a:xfrm>
            <a:off x="831273" y="2551837"/>
            <a:ext cx="9892145" cy="1200329"/>
          </a:xfrm>
          <a:prstGeom prst="rect">
            <a:avLst/>
          </a:prstGeom>
        </p:spPr>
        <p:txBody>
          <a:bodyPr wrap="square">
            <a:spAutoFit/>
          </a:bodyPr>
          <a:lstStyle/>
          <a:p>
            <a:pPr>
              <a:spcAft>
                <a:spcPts val="0"/>
              </a:spcAft>
            </a:pPr>
            <a:r>
              <a:rPr lang="lt-LT" dirty="0">
                <a:solidFill>
                  <a:srgbClr val="333333"/>
                </a:solidFill>
                <a:latin typeface="Verdana" panose="020B0604030504040204" pitchFamily="34" charset="0"/>
                <a:ea typeface="Calibri" panose="020F0502020204030204" pitchFamily="34" charset="0"/>
                <a:cs typeface="Times New Roman" panose="02020603050405020304" pitchFamily="18" charset="0"/>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lang="cs-CZ"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10329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solidFill>
                  <a:srgbClr val="FF0000"/>
                </a:solidFill>
              </a:rPr>
              <a:t>ouR</a:t>
            </a:r>
            <a:r>
              <a:rPr lang="cs-CZ" dirty="0">
                <a:solidFill>
                  <a:srgbClr val="FF0000"/>
                </a:solidFill>
              </a:rPr>
              <a:t> RESEARCH</a:t>
            </a:r>
          </a:p>
        </p:txBody>
      </p:sp>
      <p:sp>
        <p:nvSpPr>
          <p:cNvPr id="3" name="Zástupný symbol pro obsah 2"/>
          <p:cNvSpPr>
            <a:spLocks noGrp="1"/>
          </p:cNvSpPr>
          <p:nvPr>
            <p:ph sz="quarter" idx="13"/>
          </p:nvPr>
        </p:nvSpPr>
        <p:spPr/>
        <p:txBody>
          <a:bodyPr>
            <a:normAutofit/>
          </a:bodyPr>
          <a:lstStyle/>
          <a:p>
            <a:pPr algn="ctr"/>
            <a:r>
              <a:rPr lang="cs-CZ" sz="2800" dirty="0"/>
              <a:t>FROM </a:t>
            </a:r>
            <a:r>
              <a:rPr lang="cs-CZ" sz="2800" dirty="0" err="1"/>
              <a:t>january</a:t>
            </a:r>
            <a:r>
              <a:rPr lang="cs-CZ" sz="2800" dirty="0"/>
              <a:t> 2017 to </a:t>
            </a:r>
            <a:r>
              <a:rPr lang="cs-CZ" sz="2800" dirty="0" err="1"/>
              <a:t>December</a:t>
            </a:r>
            <a:r>
              <a:rPr lang="cs-CZ" sz="2800" dirty="0"/>
              <a:t> 2017</a:t>
            </a:r>
          </a:p>
          <a:p>
            <a:pPr algn="ctr"/>
            <a:r>
              <a:rPr lang="cs-CZ" sz="2800" dirty="0" err="1"/>
              <a:t>Temperature</a:t>
            </a:r>
            <a:endParaRPr lang="cs-CZ" sz="2800" dirty="0"/>
          </a:p>
          <a:p>
            <a:pPr algn="ctr"/>
            <a:r>
              <a:rPr lang="cs-CZ" sz="2800" dirty="0"/>
              <a:t>Humidity</a:t>
            </a:r>
          </a:p>
          <a:p>
            <a:pPr algn="ctr"/>
            <a:r>
              <a:rPr lang="cs-CZ" sz="2800" dirty="0" err="1"/>
              <a:t>Precipitation</a:t>
            </a:r>
            <a:endParaRPr lang="cs-CZ" sz="2800" dirty="0"/>
          </a:p>
          <a:p>
            <a:pPr algn="ctr"/>
            <a:r>
              <a:rPr lang="cs-CZ" sz="2800" cap="none" dirty="0"/>
              <a:t>pH</a:t>
            </a:r>
          </a:p>
        </p:txBody>
      </p:sp>
    </p:spTree>
    <p:extLst>
      <p:ext uri="{BB962C8B-B14F-4D97-AF65-F5344CB8AC3E}">
        <p14:creationId xmlns:p14="http://schemas.microsoft.com/office/powerpoint/2010/main" val="1924538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AVERAGE  TEMPERATURE – Czech Republic</a:t>
            </a:r>
          </a:p>
        </p:txBody>
      </p:sp>
      <p:sp>
        <p:nvSpPr>
          <p:cNvPr id="6" name="TextovéPole 5"/>
          <p:cNvSpPr txBox="1"/>
          <p:nvPr/>
        </p:nvSpPr>
        <p:spPr>
          <a:xfrm>
            <a:off x="1871663" y="1957388"/>
            <a:ext cx="3343275" cy="3785652"/>
          </a:xfrm>
          <a:prstGeom prst="rect">
            <a:avLst/>
          </a:prstGeom>
          <a:noFill/>
        </p:spPr>
        <p:txBody>
          <a:bodyPr wrap="square" rtlCol="0">
            <a:spAutoFit/>
          </a:bodyPr>
          <a:lstStyle/>
          <a:p>
            <a:r>
              <a:rPr lang="cs-CZ" sz="2000" dirty="0" err="1">
                <a:solidFill>
                  <a:srgbClr val="0070C0"/>
                </a:solidFill>
                <a:latin typeface="AR CENA" panose="02000000000000000000" pitchFamily="2" charset="0"/>
              </a:rPr>
              <a:t>January</a:t>
            </a:r>
            <a:r>
              <a:rPr lang="cs-CZ" sz="2000" dirty="0">
                <a:solidFill>
                  <a:srgbClr val="0070C0"/>
                </a:solidFill>
                <a:latin typeface="AR CENA" panose="02000000000000000000" pitchFamily="2" charset="0"/>
              </a:rPr>
              <a:t> - -5,8°C</a:t>
            </a:r>
          </a:p>
          <a:p>
            <a:r>
              <a:rPr lang="cs-CZ" sz="2000" dirty="0" err="1">
                <a:solidFill>
                  <a:srgbClr val="0070C0"/>
                </a:solidFill>
                <a:latin typeface="AR CENA" panose="02000000000000000000" pitchFamily="2" charset="0"/>
              </a:rPr>
              <a:t>February</a:t>
            </a:r>
            <a:r>
              <a:rPr lang="cs-CZ" sz="2000" dirty="0">
                <a:solidFill>
                  <a:srgbClr val="0070C0"/>
                </a:solidFill>
                <a:latin typeface="AR CENA" panose="02000000000000000000" pitchFamily="2" charset="0"/>
              </a:rPr>
              <a:t> – 1,3°C</a:t>
            </a:r>
          </a:p>
          <a:p>
            <a:r>
              <a:rPr lang="cs-CZ" sz="2000" dirty="0" err="1">
                <a:solidFill>
                  <a:srgbClr val="0070C0"/>
                </a:solidFill>
                <a:latin typeface="AR CENA" panose="02000000000000000000" pitchFamily="2" charset="0"/>
              </a:rPr>
              <a:t>March</a:t>
            </a:r>
            <a:r>
              <a:rPr lang="cs-CZ" sz="2000" dirty="0">
                <a:solidFill>
                  <a:srgbClr val="0070C0"/>
                </a:solidFill>
                <a:latin typeface="AR CENA" panose="02000000000000000000" pitchFamily="2" charset="0"/>
              </a:rPr>
              <a:t> – 8,1°C</a:t>
            </a:r>
          </a:p>
          <a:p>
            <a:r>
              <a:rPr lang="cs-CZ" sz="2000" dirty="0" err="1">
                <a:solidFill>
                  <a:srgbClr val="0070C0"/>
                </a:solidFill>
                <a:latin typeface="AR CENA" panose="02000000000000000000" pitchFamily="2" charset="0"/>
              </a:rPr>
              <a:t>April</a:t>
            </a:r>
            <a:r>
              <a:rPr lang="cs-CZ" sz="2000" dirty="0">
                <a:solidFill>
                  <a:srgbClr val="0070C0"/>
                </a:solidFill>
                <a:latin typeface="AR CENA" panose="02000000000000000000" pitchFamily="2" charset="0"/>
              </a:rPr>
              <a:t> -9,5°C</a:t>
            </a:r>
          </a:p>
          <a:p>
            <a:r>
              <a:rPr lang="cs-CZ" sz="2000" dirty="0">
                <a:solidFill>
                  <a:srgbClr val="0070C0"/>
                </a:solidFill>
                <a:latin typeface="AR CENA" panose="02000000000000000000" pitchFamily="2" charset="0"/>
              </a:rPr>
              <a:t>May -16,7°C</a:t>
            </a:r>
          </a:p>
          <a:p>
            <a:r>
              <a:rPr lang="cs-CZ" sz="2000" dirty="0">
                <a:solidFill>
                  <a:srgbClr val="0070C0"/>
                </a:solidFill>
                <a:latin typeface="AR CENA" panose="02000000000000000000" pitchFamily="2" charset="0"/>
              </a:rPr>
              <a:t>June – 21,7°C</a:t>
            </a:r>
          </a:p>
          <a:p>
            <a:r>
              <a:rPr lang="cs-CZ" sz="2000" dirty="0">
                <a:solidFill>
                  <a:srgbClr val="0070C0"/>
                </a:solidFill>
                <a:latin typeface="AR CENA" panose="02000000000000000000" pitchFamily="2" charset="0"/>
              </a:rPr>
              <a:t>July – 21,5°C</a:t>
            </a:r>
          </a:p>
          <a:p>
            <a:r>
              <a:rPr lang="cs-CZ" sz="2000" dirty="0">
                <a:solidFill>
                  <a:srgbClr val="0070C0"/>
                </a:solidFill>
                <a:latin typeface="AR CENA" panose="02000000000000000000" pitchFamily="2" charset="0"/>
              </a:rPr>
              <a:t>August – 22°C</a:t>
            </a:r>
          </a:p>
          <a:p>
            <a:r>
              <a:rPr lang="cs-CZ" sz="2000" dirty="0" err="1">
                <a:solidFill>
                  <a:srgbClr val="0070C0"/>
                </a:solidFill>
                <a:latin typeface="AR CENA" panose="02000000000000000000" pitchFamily="2" charset="0"/>
              </a:rPr>
              <a:t>September</a:t>
            </a:r>
            <a:r>
              <a:rPr lang="cs-CZ" sz="2000" dirty="0">
                <a:solidFill>
                  <a:srgbClr val="0070C0"/>
                </a:solidFill>
                <a:latin typeface="AR CENA" panose="02000000000000000000" pitchFamily="2" charset="0"/>
              </a:rPr>
              <a:t> – 14°C</a:t>
            </a:r>
          </a:p>
          <a:p>
            <a:r>
              <a:rPr lang="cs-CZ" sz="2000" dirty="0" err="1">
                <a:solidFill>
                  <a:srgbClr val="0070C0"/>
                </a:solidFill>
                <a:latin typeface="AR CENA" panose="02000000000000000000" pitchFamily="2" charset="0"/>
              </a:rPr>
              <a:t>October</a:t>
            </a:r>
            <a:r>
              <a:rPr lang="cs-CZ" sz="2000" dirty="0">
                <a:solidFill>
                  <a:srgbClr val="0070C0"/>
                </a:solidFill>
                <a:latin typeface="AR CENA" panose="02000000000000000000" pitchFamily="2" charset="0"/>
              </a:rPr>
              <a:t> – 10,7°C</a:t>
            </a:r>
          </a:p>
          <a:p>
            <a:r>
              <a:rPr lang="cs-CZ" sz="2000" dirty="0" err="1">
                <a:solidFill>
                  <a:srgbClr val="0070C0"/>
                </a:solidFill>
                <a:latin typeface="AR CENA" panose="02000000000000000000" pitchFamily="2" charset="0"/>
              </a:rPr>
              <a:t>November</a:t>
            </a:r>
            <a:r>
              <a:rPr lang="cs-CZ" sz="2000" dirty="0">
                <a:solidFill>
                  <a:srgbClr val="0070C0"/>
                </a:solidFill>
                <a:latin typeface="AR CENA" panose="02000000000000000000" pitchFamily="2" charset="0"/>
              </a:rPr>
              <a:t> – 4,8°C</a:t>
            </a:r>
          </a:p>
          <a:p>
            <a:r>
              <a:rPr lang="cs-CZ" sz="2000" dirty="0" err="1">
                <a:solidFill>
                  <a:srgbClr val="0070C0"/>
                </a:solidFill>
                <a:latin typeface="AR CENA" panose="02000000000000000000" pitchFamily="2" charset="0"/>
              </a:rPr>
              <a:t>December</a:t>
            </a:r>
            <a:r>
              <a:rPr lang="cs-CZ" sz="2000" dirty="0">
                <a:solidFill>
                  <a:srgbClr val="0070C0"/>
                </a:solidFill>
                <a:latin typeface="AR CENA" panose="02000000000000000000" pitchFamily="2" charset="0"/>
              </a:rPr>
              <a:t> – 1,4°C</a:t>
            </a:r>
          </a:p>
        </p:txBody>
      </p:sp>
      <p:graphicFrame>
        <p:nvGraphicFramePr>
          <p:cNvPr id="5" name="Graf 4">
            <a:extLst>
              <a:ext uri="{FF2B5EF4-FFF2-40B4-BE49-F238E27FC236}">
                <a16:creationId xmlns:a16="http://schemas.microsoft.com/office/drawing/2014/main" id="{C33F232F-4066-469E-942D-A296AB7EE4EA}"/>
              </a:ext>
            </a:extLst>
          </p:cNvPr>
          <p:cNvGraphicFramePr>
            <a:graphicFrameLocks/>
          </p:cNvGraphicFramePr>
          <p:nvPr>
            <p:extLst>
              <p:ext uri="{D42A27DB-BD31-4B8C-83A1-F6EECF244321}">
                <p14:modId xmlns:p14="http://schemas.microsoft.com/office/powerpoint/2010/main" val="1633928399"/>
              </p:ext>
            </p:extLst>
          </p:nvPr>
        </p:nvGraphicFramePr>
        <p:xfrm>
          <a:off x="5224470" y="2214694"/>
          <a:ext cx="5140037" cy="30005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8493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AVERAGE  TEMPERATURE – </a:t>
            </a:r>
            <a:r>
              <a:rPr lang="cs-CZ" dirty="0" err="1"/>
              <a:t>Lithuania</a:t>
            </a:r>
            <a:endParaRPr lang="cs-CZ" dirty="0"/>
          </a:p>
        </p:txBody>
      </p:sp>
      <p:sp>
        <p:nvSpPr>
          <p:cNvPr id="4" name="TextovéPole 3"/>
          <p:cNvSpPr txBox="1"/>
          <p:nvPr/>
        </p:nvSpPr>
        <p:spPr>
          <a:xfrm>
            <a:off x="1557338" y="2214694"/>
            <a:ext cx="3343275" cy="3785652"/>
          </a:xfrm>
          <a:prstGeom prst="rect">
            <a:avLst/>
          </a:prstGeom>
          <a:noFill/>
        </p:spPr>
        <p:txBody>
          <a:bodyPr wrap="square" rtlCol="0">
            <a:spAutoFit/>
          </a:bodyPr>
          <a:lstStyle/>
          <a:p>
            <a:r>
              <a:rPr lang="cs-CZ" sz="2000" dirty="0" err="1">
                <a:solidFill>
                  <a:srgbClr val="0070C0"/>
                </a:solidFill>
                <a:latin typeface="AR CENA" panose="02000000000000000000" pitchFamily="2" charset="0"/>
              </a:rPr>
              <a:t>January</a:t>
            </a:r>
            <a:r>
              <a:rPr lang="cs-CZ" sz="2000" dirty="0">
                <a:solidFill>
                  <a:srgbClr val="0070C0"/>
                </a:solidFill>
                <a:latin typeface="AR CENA" panose="02000000000000000000" pitchFamily="2" charset="0"/>
              </a:rPr>
              <a:t> - -6,1°C</a:t>
            </a:r>
          </a:p>
          <a:p>
            <a:r>
              <a:rPr lang="cs-CZ" sz="2000" dirty="0" err="1">
                <a:solidFill>
                  <a:srgbClr val="0070C0"/>
                </a:solidFill>
                <a:latin typeface="AR CENA" panose="02000000000000000000" pitchFamily="2" charset="0"/>
              </a:rPr>
              <a:t>February</a:t>
            </a:r>
            <a:r>
              <a:rPr lang="cs-CZ" sz="2000" dirty="0">
                <a:solidFill>
                  <a:srgbClr val="0070C0"/>
                </a:solidFill>
                <a:latin typeface="AR CENA" panose="02000000000000000000" pitchFamily="2" charset="0"/>
              </a:rPr>
              <a:t> – -4,8°C</a:t>
            </a:r>
          </a:p>
          <a:p>
            <a:r>
              <a:rPr lang="cs-CZ" sz="2000" dirty="0" err="1">
                <a:solidFill>
                  <a:srgbClr val="0070C0"/>
                </a:solidFill>
                <a:latin typeface="AR CENA" panose="02000000000000000000" pitchFamily="2" charset="0"/>
              </a:rPr>
              <a:t>March</a:t>
            </a:r>
            <a:r>
              <a:rPr lang="cs-CZ" sz="2000" dirty="0">
                <a:solidFill>
                  <a:srgbClr val="0070C0"/>
                </a:solidFill>
                <a:latin typeface="AR CENA" panose="02000000000000000000" pitchFamily="2" charset="0"/>
              </a:rPr>
              <a:t> – -0,6°C</a:t>
            </a:r>
          </a:p>
          <a:p>
            <a:r>
              <a:rPr lang="cs-CZ" sz="2000" dirty="0" err="1">
                <a:solidFill>
                  <a:srgbClr val="0070C0"/>
                </a:solidFill>
                <a:latin typeface="AR CENA" panose="02000000000000000000" pitchFamily="2" charset="0"/>
              </a:rPr>
              <a:t>April</a:t>
            </a:r>
            <a:r>
              <a:rPr lang="cs-CZ" sz="2000" dirty="0">
                <a:solidFill>
                  <a:srgbClr val="0070C0"/>
                </a:solidFill>
                <a:latin typeface="AR CENA" panose="02000000000000000000" pitchFamily="2" charset="0"/>
              </a:rPr>
              <a:t> – 5,7°C</a:t>
            </a:r>
          </a:p>
          <a:p>
            <a:r>
              <a:rPr lang="cs-CZ" sz="2000" dirty="0">
                <a:solidFill>
                  <a:srgbClr val="0070C0"/>
                </a:solidFill>
                <a:latin typeface="AR CENA" panose="02000000000000000000" pitchFamily="2" charset="0"/>
              </a:rPr>
              <a:t>May – 12,5°C</a:t>
            </a:r>
          </a:p>
          <a:p>
            <a:r>
              <a:rPr lang="cs-CZ" sz="2000" dirty="0">
                <a:solidFill>
                  <a:srgbClr val="0070C0"/>
                </a:solidFill>
                <a:latin typeface="AR CENA" panose="02000000000000000000" pitchFamily="2" charset="0"/>
              </a:rPr>
              <a:t>June – 15,8°C</a:t>
            </a:r>
          </a:p>
          <a:p>
            <a:r>
              <a:rPr lang="cs-CZ" sz="2000" dirty="0">
                <a:solidFill>
                  <a:srgbClr val="0070C0"/>
                </a:solidFill>
                <a:latin typeface="AR CENA" panose="02000000000000000000" pitchFamily="2" charset="0"/>
              </a:rPr>
              <a:t>July – 16,9°C</a:t>
            </a:r>
          </a:p>
          <a:p>
            <a:r>
              <a:rPr lang="cs-CZ" sz="2000" dirty="0">
                <a:solidFill>
                  <a:srgbClr val="0070C0"/>
                </a:solidFill>
                <a:latin typeface="AR CENA" panose="02000000000000000000" pitchFamily="2" charset="0"/>
              </a:rPr>
              <a:t>August – 16,3°C</a:t>
            </a:r>
          </a:p>
          <a:p>
            <a:r>
              <a:rPr lang="cs-CZ" sz="2000" dirty="0" err="1">
                <a:solidFill>
                  <a:srgbClr val="0070C0"/>
                </a:solidFill>
                <a:latin typeface="AR CENA" panose="02000000000000000000" pitchFamily="2" charset="0"/>
              </a:rPr>
              <a:t>September</a:t>
            </a:r>
            <a:r>
              <a:rPr lang="cs-CZ" sz="2000" dirty="0">
                <a:solidFill>
                  <a:srgbClr val="0070C0"/>
                </a:solidFill>
                <a:latin typeface="AR CENA" panose="02000000000000000000" pitchFamily="2" charset="0"/>
              </a:rPr>
              <a:t> – 11,6°C</a:t>
            </a:r>
          </a:p>
          <a:p>
            <a:r>
              <a:rPr lang="cs-CZ" sz="2000" dirty="0" err="1">
                <a:solidFill>
                  <a:srgbClr val="0070C0"/>
                </a:solidFill>
                <a:latin typeface="AR CENA" panose="02000000000000000000" pitchFamily="2" charset="0"/>
              </a:rPr>
              <a:t>October</a:t>
            </a:r>
            <a:r>
              <a:rPr lang="cs-CZ" sz="2000" dirty="0">
                <a:solidFill>
                  <a:srgbClr val="0070C0"/>
                </a:solidFill>
                <a:latin typeface="AR CENA" panose="02000000000000000000" pitchFamily="2" charset="0"/>
              </a:rPr>
              <a:t> – 6,6°C</a:t>
            </a:r>
          </a:p>
          <a:p>
            <a:r>
              <a:rPr lang="cs-CZ" sz="2000" dirty="0" err="1">
                <a:solidFill>
                  <a:srgbClr val="0070C0"/>
                </a:solidFill>
                <a:latin typeface="AR CENA" panose="02000000000000000000" pitchFamily="2" charset="0"/>
              </a:rPr>
              <a:t>November</a:t>
            </a:r>
            <a:r>
              <a:rPr lang="cs-CZ" sz="2000" dirty="0">
                <a:solidFill>
                  <a:srgbClr val="0070C0"/>
                </a:solidFill>
                <a:latin typeface="AR CENA" panose="02000000000000000000" pitchFamily="2" charset="0"/>
              </a:rPr>
              <a:t> – 1,2°C</a:t>
            </a:r>
          </a:p>
          <a:p>
            <a:r>
              <a:rPr lang="cs-CZ" sz="2000" dirty="0" err="1">
                <a:solidFill>
                  <a:srgbClr val="0070C0"/>
                </a:solidFill>
                <a:latin typeface="AR CENA" panose="02000000000000000000" pitchFamily="2" charset="0"/>
              </a:rPr>
              <a:t>December</a:t>
            </a:r>
            <a:r>
              <a:rPr lang="cs-CZ" sz="2000" dirty="0">
                <a:solidFill>
                  <a:srgbClr val="0070C0"/>
                </a:solidFill>
                <a:latin typeface="AR CENA" panose="02000000000000000000" pitchFamily="2" charset="0"/>
              </a:rPr>
              <a:t> – - 2,9°C</a:t>
            </a:r>
          </a:p>
        </p:txBody>
      </p:sp>
      <p:graphicFrame>
        <p:nvGraphicFramePr>
          <p:cNvPr id="5" name="Graf 4"/>
          <p:cNvGraphicFramePr>
            <a:graphicFrameLocks/>
          </p:cNvGraphicFramePr>
          <p:nvPr>
            <p:extLst>
              <p:ext uri="{D42A27DB-BD31-4B8C-83A1-F6EECF244321}">
                <p14:modId xmlns:p14="http://schemas.microsoft.com/office/powerpoint/2010/main" val="319071459"/>
              </p:ext>
            </p:extLst>
          </p:nvPr>
        </p:nvGraphicFramePr>
        <p:xfrm>
          <a:off x="5544175" y="2214694"/>
          <a:ext cx="5228599" cy="2971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3525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1"/>
          <p:cNvSpPr>
            <a:spLocks noGrp="1"/>
          </p:cNvSpPr>
          <p:nvPr>
            <p:ph type="title"/>
          </p:nvPr>
        </p:nvSpPr>
        <p:spPr/>
        <p:txBody>
          <a:bodyPr/>
          <a:lstStyle/>
          <a:p>
            <a:r>
              <a:rPr lang="cs-CZ" dirty="0"/>
              <a:t>AVERAGE  TEMPERATURE – </a:t>
            </a:r>
            <a:r>
              <a:rPr lang="cs-CZ" dirty="0" err="1"/>
              <a:t>Poland</a:t>
            </a:r>
            <a:endParaRPr lang="cs-CZ" dirty="0"/>
          </a:p>
        </p:txBody>
      </p:sp>
      <p:sp>
        <p:nvSpPr>
          <p:cNvPr id="5" name="TextovéPole 4"/>
          <p:cNvSpPr txBox="1"/>
          <p:nvPr/>
        </p:nvSpPr>
        <p:spPr>
          <a:xfrm>
            <a:off x="1557338" y="2214694"/>
            <a:ext cx="3343275" cy="3785652"/>
          </a:xfrm>
          <a:prstGeom prst="rect">
            <a:avLst/>
          </a:prstGeom>
          <a:noFill/>
        </p:spPr>
        <p:txBody>
          <a:bodyPr wrap="square" rtlCol="0">
            <a:spAutoFit/>
          </a:bodyPr>
          <a:lstStyle/>
          <a:p>
            <a:r>
              <a:rPr lang="cs-CZ" sz="2000" dirty="0" err="1">
                <a:solidFill>
                  <a:srgbClr val="0070C0"/>
                </a:solidFill>
                <a:latin typeface="AR CENA" panose="02000000000000000000" pitchFamily="2" charset="0"/>
              </a:rPr>
              <a:t>January</a:t>
            </a:r>
            <a:r>
              <a:rPr lang="cs-CZ" sz="2000" dirty="0">
                <a:solidFill>
                  <a:srgbClr val="0070C0"/>
                </a:solidFill>
                <a:latin typeface="AR CENA" panose="02000000000000000000" pitchFamily="2" charset="0"/>
              </a:rPr>
              <a:t> - -2°C</a:t>
            </a:r>
          </a:p>
          <a:p>
            <a:r>
              <a:rPr lang="cs-CZ" sz="2000" dirty="0" err="1">
                <a:solidFill>
                  <a:srgbClr val="0070C0"/>
                </a:solidFill>
                <a:latin typeface="AR CENA" panose="02000000000000000000" pitchFamily="2" charset="0"/>
              </a:rPr>
              <a:t>February</a:t>
            </a:r>
            <a:r>
              <a:rPr lang="cs-CZ" sz="2000" dirty="0">
                <a:solidFill>
                  <a:srgbClr val="0070C0"/>
                </a:solidFill>
                <a:latin typeface="AR CENA" panose="02000000000000000000" pitchFamily="2" charset="0"/>
              </a:rPr>
              <a:t> – -1°C</a:t>
            </a:r>
          </a:p>
          <a:p>
            <a:r>
              <a:rPr lang="cs-CZ" sz="2000" dirty="0" err="1">
                <a:solidFill>
                  <a:srgbClr val="0070C0"/>
                </a:solidFill>
                <a:latin typeface="AR CENA" panose="02000000000000000000" pitchFamily="2" charset="0"/>
              </a:rPr>
              <a:t>March</a:t>
            </a:r>
            <a:r>
              <a:rPr lang="cs-CZ" sz="2000" dirty="0">
                <a:solidFill>
                  <a:srgbClr val="0070C0"/>
                </a:solidFill>
                <a:latin typeface="AR CENA" panose="02000000000000000000" pitchFamily="2" charset="0"/>
              </a:rPr>
              <a:t> – 2,7°C</a:t>
            </a:r>
          </a:p>
          <a:p>
            <a:r>
              <a:rPr lang="cs-CZ" sz="2000" dirty="0" err="1">
                <a:solidFill>
                  <a:srgbClr val="0070C0"/>
                </a:solidFill>
                <a:latin typeface="AR CENA" panose="02000000000000000000" pitchFamily="2" charset="0"/>
              </a:rPr>
              <a:t>April</a:t>
            </a:r>
            <a:r>
              <a:rPr lang="cs-CZ" sz="2000" dirty="0">
                <a:solidFill>
                  <a:srgbClr val="0070C0"/>
                </a:solidFill>
                <a:latin typeface="AR CENA" panose="02000000000000000000" pitchFamily="2" charset="0"/>
              </a:rPr>
              <a:t> – 7,6°C</a:t>
            </a:r>
          </a:p>
          <a:p>
            <a:r>
              <a:rPr lang="cs-CZ" sz="2000" dirty="0">
                <a:solidFill>
                  <a:srgbClr val="0070C0"/>
                </a:solidFill>
                <a:latin typeface="AR CENA" panose="02000000000000000000" pitchFamily="2" charset="0"/>
              </a:rPr>
              <a:t>May – 13,3°C</a:t>
            </a:r>
          </a:p>
          <a:p>
            <a:r>
              <a:rPr lang="cs-CZ" sz="2000" dirty="0">
                <a:solidFill>
                  <a:srgbClr val="0070C0"/>
                </a:solidFill>
                <a:latin typeface="AR CENA" panose="02000000000000000000" pitchFamily="2" charset="0"/>
              </a:rPr>
              <a:t>June – 16,7°C</a:t>
            </a:r>
          </a:p>
          <a:p>
            <a:r>
              <a:rPr lang="cs-CZ" sz="2000" dirty="0">
                <a:solidFill>
                  <a:srgbClr val="0070C0"/>
                </a:solidFill>
                <a:latin typeface="AR CENA" panose="02000000000000000000" pitchFamily="2" charset="0"/>
              </a:rPr>
              <a:t>July – 18°C</a:t>
            </a:r>
          </a:p>
          <a:p>
            <a:r>
              <a:rPr lang="cs-CZ" sz="2000" dirty="0">
                <a:solidFill>
                  <a:srgbClr val="0070C0"/>
                </a:solidFill>
                <a:latin typeface="AR CENA" panose="02000000000000000000" pitchFamily="2" charset="0"/>
              </a:rPr>
              <a:t>August – 17,4°C</a:t>
            </a:r>
          </a:p>
          <a:p>
            <a:r>
              <a:rPr lang="cs-CZ" sz="2000" dirty="0" err="1">
                <a:solidFill>
                  <a:srgbClr val="0070C0"/>
                </a:solidFill>
                <a:latin typeface="AR CENA" panose="02000000000000000000" pitchFamily="2" charset="0"/>
              </a:rPr>
              <a:t>September</a:t>
            </a:r>
            <a:r>
              <a:rPr lang="cs-CZ" sz="2000" dirty="0">
                <a:solidFill>
                  <a:srgbClr val="0070C0"/>
                </a:solidFill>
                <a:latin typeface="AR CENA" panose="02000000000000000000" pitchFamily="2" charset="0"/>
              </a:rPr>
              <a:t> – 13,4°C</a:t>
            </a:r>
          </a:p>
          <a:p>
            <a:r>
              <a:rPr lang="cs-CZ" sz="2000" dirty="0" err="1">
                <a:solidFill>
                  <a:srgbClr val="0070C0"/>
                </a:solidFill>
                <a:latin typeface="AR CENA" panose="02000000000000000000" pitchFamily="2" charset="0"/>
              </a:rPr>
              <a:t>October</a:t>
            </a:r>
            <a:r>
              <a:rPr lang="cs-CZ" sz="2000" dirty="0">
                <a:solidFill>
                  <a:srgbClr val="0070C0"/>
                </a:solidFill>
                <a:latin typeface="AR CENA" panose="02000000000000000000" pitchFamily="2" charset="0"/>
              </a:rPr>
              <a:t> – 8,8°C</a:t>
            </a:r>
          </a:p>
          <a:p>
            <a:r>
              <a:rPr lang="cs-CZ" sz="2000" dirty="0" err="1">
                <a:solidFill>
                  <a:srgbClr val="0070C0"/>
                </a:solidFill>
                <a:latin typeface="AR CENA" panose="02000000000000000000" pitchFamily="2" charset="0"/>
              </a:rPr>
              <a:t>November</a:t>
            </a:r>
            <a:r>
              <a:rPr lang="cs-CZ" sz="2000" dirty="0">
                <a:solidFill>
                  <a:srgbClr val="0070C0"/>
                </a:solidFill>
                <a:latin typeface="AR CENA" panose="02000000000000000000" pitchFamily="2" charset="0"/>
              </a:rPr>
              <a:t> – 3,8°C</a:t>
            </a:r>
          </a:p>
          <a:p>
            <a:r>
              <a:rPr lang="cs-CZ" sz="2000" dirty="0" err="1">
                <a:solidFill>
                  <a:srgbClr val="0070C0"/>
                </a:solidFill>
                <a:latin typeface="AR CENA" panose="02000000000000000000" pitchFamily="2" charset="0"/>
              </a:rPr>
              <a:t>December</a:t>
            </a:r>
            <a:r>
              <a:rPr lang="cs-CZ" sz="2000" dirty="0">
                <a:solidFill>
                  <a:srgbClr val="0070C0"/>
                </a:solidFill>
                <a:latin typeface="AR CENA" panose="02000000000000000000" pitchFamily="2" charset="0"/>
              </a:rPr>
              <a:t> – 0°C</a:t>
            </a:r>
          </a:p>
        </p:txBody>
      </p:sp>
      <p:graphicFrame>
        <p:nvGraphicFramePr>
          <p:cNvPr id="6" name="Graf 5"/>
          <p:cNvGraphicFramePr>
            <a:graphicFrameLocks/>
          </p:cNvGraphicFramePr>
          <p:nvPr>
            <p:extLst>
              <p:ext uri="{D42A27DB-BD31-4B8C-83A1-F6EECF244321}">
                <p14:modId xmlns:p14="http://schemas.microsoft.com/office/powerpoint/2010/main" val="580159352"/>
              </p:ext>
            </p:extLst>
          </p:nvPr>
        </p:nvGraphicFramePr>
        <p:xfrm>
          <a:off x="3886200" y="2214694"/>
          <a:ext cx="5810250" cy="32644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45798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Graphic spid="6"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a:t>AVERAGE  TEMPERATURE – </a:t>
            </a:r>
            <a:r>
              <a:rPr lang="cs-CZ" dirty="0" err="1"/>
              <a:t>italy</a:t>
            </a:r>
            <a:endParaRPr lang="cs-CZ" dirty="0"/>
          </a:p>
        </p:txBody>
      </p:sp>
      <p:sp>
        <p:nvSpPr>
          <p:cNvPr id="4" name="TextovéPole 3"/>
          <p:cNvSpPr txBox="1"/>
          <p:nvPr/>
        </p:nvSpPr>
        <p:spPr>
          <a:xfrm>
            <a:off x="1557338" y="2214694"/>
            <a:ext cx="3343275" cy="3785652"/>
          </a:xfrm>
          <a:prstGeom prst="rect">
            <a:avLst/>
          </a:prstGeom>
          <a:noFill/>
        </p:spPr>
        <p:txBody>
          <a:bodyPr wrap="square" rtlCol="0">
            <a:spAutoFit/>
          </a:bodyPr>
          <a:lstStyle/>
          <a:p>
            <a:r>
              <a:rPr lang="cs-CZ" sz="2000" dirty="0" err="1">
                <a:solidFill>
                  <a:srgbClr val="0070C0"/>
                </a:solidFill>
                <a:latin typeface="AR CENA" panose="02000000000000000000" pitchFamily="2" charset="0"/>
              </a:rPr>
              <a:t>January</a:t>
            </a:r>
            <a:r>
              <a:rPr lang="cs-CZ" sz="2000" dirty="0">
                <a:solidFill>
                  <a:srgbClr val="0070C0"/>
                </a:solidFill>
                <a:latin typeface="AR CENA" panose="02000000000000000000" pitchFamily="2" charset="0"/>
              </a:rPr>
              <a:t> – 12,5°C</a:t>
            </a:r>
          </a:p>
          <a:p>
            <a:r>
              <a:rPr lang="cs-CZ" sz="2000" dirty="0" err="1">
                <a:solidFill>
                  <a:srgbClr val="0070C0"/>
                </a:solidFill>
                <a:latin typeface="AR CENA" panose="02000000000000000000" pitchFamily="2" charset="0"/>
              </a:rPr>
              <a:t>February</a:t>
            </a:r>
            <a:r>
              <a:rPr lang="cs-CZ" sz="2000" dirty="0">
                <a:solidFill>
                  <a:srgbClr val="0070C0"/>
                </a:solidFill>
                <a:latin typeface="AR CENA" panose="02000000000000000000" pitchFamily="2" charset="0"/>
              </a:rPr>
              <a:t> – 12,6°C</a:t>
            </a:r>
          </a:p>
          <a:p>
            <a:r>
              <a:rPr lang="cs-CZ" sz="2000" dirty="0" err="1">
                <a:solidFill>
                  <a:srgbClr val="0070C0"/>
                </a:solidFill>
                <a:latin typeface="AR CENA" panose="02000000000000000000" pitchFamily="2" charset="0"/>
              </a:rPr>
              <a:t>March</a:t>
            </a:r>
            <a:r>
              <a:rPr lang="cs-CZ" sz="2000" dirty="0">
                <a:solidFill>
                  <a:srgbClr val="0070C0"/>
                </a:solidFill>
                <a:latin typeface="AR CENA" panose="02000000000000000000" pitchFamily="2" charset="0"/>
              </a:rPr>
              <a:t> – 13,5°C</a:t>
            </a:r>
          </a:p>
          <a:p>
            <a:r>
              <a:rPr lang="cs-CZ" sz="2000" dirty="0" err="1">
                <a:solidFill>
                  <a:srgbClr val="0070C0"/>
                </a:solidFill>
                <a:latin typeface="AR CENA" panose="02000000000000000000" pitchFamily="2" charset="0"/>
              </a:rPr>
              <a:t>April</a:t>
            </a:r>
            <a:r>
              <a:rPr lang="cs-CZ" sz="2000" dirty="0">
                <a:solidFill>
                  <a:srgbClr val="0070C0"/>
                </a:solidFill>
                <a:latin typeface="AR CENA" panose="02000000000000000000" pitchFamily="2" charset="0"/>
              </a:rPr>
              <a:t> – 15,7°C</a:t>
            </a:r>
          </a:p>
          <a:p>
            <a:r>
              <a:rPr lang="cs-CZ" sz="2000" dirty="0">
                <a:solidFill>
                  <a:srgbClr val="0070C0"/>
                </a:solidFill>
                <a:latin typeface="AR CENA" panose="02000000000000000000" pitchFamily="2" charset="0"/>
              </a:rPr>
              <a:t>May – 18,9°C</a:t>
            </a:r>
          </a:p>
          <a:p>
            <a:r>
              <a:rPr lang="cs-CZ" sz="2000" dirty="0">
                <a:solidFill>
                  <a:srgbClr val="0070C0"/>
                </a:solidFill>
                <a:latin typeface="AR CENA" panose="02000000000000000000" pitchFamily="2" charset="0"/>
              </a:rPr>
              <a:t>June – 22,4°C</a:t>
            </a:r>
          </a:p>
          <a:p>
            <a:r>
              <a:rPr lang="cs-CZ" sz="2000" dirty="0">
                <a:solidFill>
                  <a:srgbClr val="0070C0"/>
                </a:solidFill>
                <a:latin typeface="AR CENA" panose="02000000000000000000" pitchFamily="2" charset="0"/>
              </a:rPr>
              <a:t>July – 25,6°C</a:t>
            </a:r>
          </a:p>
          <a:p>
            <a:r>
              <a:rPr lang="cs-CZ" sz="2000" dirty="0">
                <a:solidFill>
                  <a:srgbClr val="0070C0"/>
                </a:solidFill>
                <a:latin typeface="AR CENA" panose="02000000000000000000" pitchFamily="2" charset="0"/>
              </a:rPr>
              <a:t>August – 26,2°C</a:t>
            </a:r>
          </a:p>
          <a:p>
            <a:r>
              <a:rPr lang="cs-CZ" sz="2000" dirty="0" err="1">
                <a:solidFill>
                  <a:srgbClr val="0070C0"/>
                </a:solidFill>
                <a:latin typeface="AR CENA" panose="02000000000000000000" pitchFamily="2" charset="0"/>
              </a:rPr>
              <a:t>September</a:t>
            </a:r>
            <a:r>
              <a:rPr lang="cs-CZ" sz="2000" dirty="0">
                <a:solidFill>
                  <a:srgbClr val="0070C0"/>
                </a:solidFill>
                <a:latin typeface="AR CENA" panose="02000000000000000000" pitchFamily="2" charset="0"/>
              </a:rPr>
              <a:t> – 24,1°C</a:t>
            </a:r>
          </a:p>
          <a:p>
            <a:r>
              <a:rPr lang="cs-CZ" sz="2000" dirty="0" err="1">
                <a:solidFill>
                  <a:srgbClr val="0070C0"/>
                </a:solidFill>
                <a:latin typeface="AR CENA" panose="02000000000000000000" pitchFamily="2" charset="0"/>
              </a:rPr>
              <a:t>October</a:t>
            </a:r>
            <a:r>
              <a:rPr lang="cs-CZ" sz="2000" dirty="0">
                <a:solidFill>
                  <a:srgbClr val="0070C0"/>
                </a:solidFill>
                <a:latin typeface="AR CENA" panose="02000000000000000000" pitchFamily="2" charset="0"/>
              </a:rPr>
              <a:t> – 18,8°C</a:t>
            </a:r>
          </a:p>
          <a:p>
            <a:r>
              <a:rPr lang="cs-CZ" sz="2000" dirty="0" err="1">
                <a:solidFill>
                  <a:srgbClr val="0070C0"/>
                </a:solidFill>
                <a:latin typeface="AR CENA" panose="02000000000000000000" pitchFamily="2" charset="0"/>
              </a:rPr>
              <a:t>November</a:t>
            </a:r>
            <a:r>
              <a:rPr lang="cs-CZ" sz="2000" dirty="0">
                <a:solidFill>
                  <a:srgbClr val="0070C0"/>
                </a:solidFill>
                <a:latin typeface="AR CENA" panose="02000000000000000000" pitchFamily="2" charset="0"/>
              </a:rPr>
              <a:t> – 16,8°C</a:t>
            </a:r>
          </a:p>
          <a:p>
            <a:r>
              <a:rPr lang="cs-CZ" sz="2000" dirty="0" err="1">
                <a:solidFill>
                  <a:srgbClr val="0070C0"/>
                </a:solidFill>
                <a:latin typeface="AR CENA" panose="02000000000000000000" pitchFamily="2" charset="0"/>
              </a:rPr>
              <a:t>December</a:t>
            </a:r>
            <a:r>
              <a:rPr lang="cs-CZ" sz="2000" dirty="0">
                <a:solidFill>
                  <a:srgbClr val="0070C0"/>
                </a:solidFill>
                <a:latin typeface="AR CENA" panose="02000000000000000000" pitchFamily="2" charset="0"/>
              </a:rPr>
              <a:t> – 13,8°C</a:t>
            </a:r>
          </a:p>
        </p:txBody>
      </p:sp>
      <p:graphicFrame>
        <p:nvGraphicFramePr>
          <p:cNvPr id="5" name="Graf 4"/>
          <p:cNvGraphicFramePr>
            <a:graphicFrameLocks/>
          </p:cNvGraphicFramePr>
          <p:nvPr>
            <p:extLst>
              <p:ext uri="{D42A27DB-BD31-4B8C-83A1-F6EECF244321}">
                <p14:modId xmlns:p14="http://schemas.microsoft.com/office/powerpoint/2010/main" val="3150910153"/>
              </p:ext>
            </p:extLst>
          </p:nvPr>
        </p:nvGraphicFramePr>
        <p:xfrm>
          <a:off x="4700588" y="2114550"/>
          <a:ext cx="5553074" cy="30146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8768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Graphic spid="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ulka 3"/>
          <p:cNvGraphicFramePr>
            <a:graphicFrameLocks noGrp="1"/>
          </p:cNvGraphicFramePr>
          <p:nvPr>
            <p:extLst>
              <p:ext uri="{D42A27DB-BD31-4B8C-83A1-F6EECF244321}">
                <p14:modId xmlns:p14="http://schemas.microsoft.com/office/powerpoint/2010/main" val="435924030"/>
              </p:ext>
            </p:extLst>
          </p:nvPr>
        </p:nvGraphicFramePr>
        <p:xfrm>
          <a:off x="1771648" y="1200144"/>
          <a:ext cx="9001126" cy="3657602"/>
        </p:xfrm>
        <a:graphic>
          <a:graphicData uri="http://schemas.openxmlformats.org/drawingml/2006/table">
            <a:tbl>
              <a:tblPr>
                <a:tableStyleId>{5C22544A-7EE6-4342-B048-85BDC9FD1C3A}</a:tableStyleId>
              </a:tblPr>
              <a:tblGrid>
                <a:gridCol w="2094890">
                  <a:extLst>
                    <a:ext uri="{9D8B030D-6E8A-4147-A177-3AD203B41FA5}">
                      <a16:colId xmlns:a16="http://schemas.microsoft.com/office/drawing/2014/main" val="20000"/>
                    </a:ext>
                  </a:extLst>
                </a:gridCol>
                <a:gridCol w="1726559">
                  <a:extLst>
                    <a:ext uri="{9D8B030D-6E8A-4147-A177-3AD203B41FA5}">
                      <a16:colId xmlns:a16="http://schemas.microsoft.com/office/drawing/2014/main" val="20001"/>
                    </a:ext>
                  </a:extLst>
                </a:gridCol>
                <a:gridCol w="1726559">
                  <a:extLst>
                    <a:ext uri="{9D8B030D-6E8A-4147-A177-3AD203B41FA5}">
                      <a16:colId xmlns:a16="http://schemas.microsoft.com/office/drawing/2014/main" val="20002"/>
                    </a:ext>
                  </a:extLst>
                </a:gridCol>
                <a:gridCol w="1726559">
                  <a:extLst>
                    <a:ext uri="{9D8B030D-6E8A-4147-A177-3AD203B41FA5}">
                      <a16:colId xmlns:a16="http://schemas.microsoft.com/office/drawing/2014/main" val="20003"/>
                    </a:ext>
                  </a:extLst>
                </a:gridCol>
                <a:gridCol w="1726559">
                  <a:extLst>
                    <a:ext uri="{9D8B030D-6E8A-4147-A177-3AD203B41FA5}">
                      <a16:colId xmlns:a16="http://schemas.microsoft.com/office/drawing/2014/main" val="20004"/>
                    </a:ext>
                  </a:extLst>
                </a:gridCol>
              </a:tblGrid>
              <a:tr h="281354">
                <a:tc>
                  <a:txBody>
                    <a:bodyPr/>
                    <a:lstStyle/>
                    <a:p>
                      <a:pPr algn="ctr" fontAlgn="b"/>
                      <a:r>
                        <a:rPr lang="cs-CZ" sz="1400" u="none" strike="noStrike">
                          <a:effectLst/>
                          <a:latin typeface="AR BLANCA" panose="02000000000000000000" pitchFamily="2" charset="0"/>
                        </a:rPr>
                        <a:t> </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Czech Republic</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Lithuania</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Poland</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Italy</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0"/>
                  </a:ext>
                </a:extLst>
              </a:tr>
              <a:tr h="281354">
                <a:tc>
                  <a:txBody>
                    <a:bodyPr/>
                    <a:lstStyle/>
                    <a:p>
                      <a:pPr algn="ctr" fontAlgn="b"/>
                      <a:r>
                        <a:rPr lang="cs-CZ" sz="1400" u="none" strike="noStrike">
                          <a:effectLst/>
                          <a:latin typeface="AR BLANCA" panose="02000000000000000000" pitchFamily="2" charset="0"/>
                        </a:rPr>
                        <a:t>January</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-5,8</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-6,1</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-2,0</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12,5</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1"/>
                  </a:ext>
                </a:extLst>
              </a:tr>
              <a:tr h="281354">
                <a:tc>
                  <a:txBody>
                    <a:bodyPr/>
                    <a:lstStyle/>
                    <a:p>
                      <a:pPr algn="ctr" fontAlgn="b"/>
                      <a:r>
                        <a:rPr lang="cs-CZ" sz="1400" u="none" strike="noStrike">
                          <a:effectLst/>
                          <a:latin typeface="AR BLANCA" panose="02000000000000000000" pitchFamily="2" charset="0"/>
                        </a:rPr>
                        <a:t>February</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1,4</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-4,8</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-1,0</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12,6</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2"/>
                  </a:ext>
                </a:extLst>
              </a:tr>
              <a:tr h="281354">
                <a:tc>
                  <a:txBody>
                    <a:bodyPr/>
                    <a:lstStyle/>
                    <a:p>
                      <a:pPr algn="ctr" fontAlgn="b"/>
                      <a:r>
                        <a:rPr lang="cs-CZ" sz="1400" u="none" strike="noStrike">
                          <a:effectLst/>
                          <a:latin typeface="AR BLANCA" panose="02000000000000000000" pitchFamily="2" charset="0"/>
                        </a:rPr>
                        <a:t>March</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8,2</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-0,6</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2,7</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13,5</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3"/>
                  </a:ext>
                </a:extLst>
              </a:tr>
              <a:tr h="281354">
                <a:tc>
                  <a:txBody>
                    <a:bodyPr/>
                    <a:lstStyle/>
                    <a:p>
                      <a:pPr algn="ctr" fontAlgn="b"/>
                      <a:r>
                        <a:rPr lang="cs-CZ" sz="1400" u="none" strike="noStrike">
                          <a:effectLst/>
                          <a:latin typeface="AR BLANCA" panose="02000000000000000000" pitchFamily="2" charset="0"/>
                        </a:rPr>
                        <a:t>April</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9,5</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5,7</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7,6</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15,7</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4"/>
                  </a:ext>
                </a:extLst>
              </a:tr>
              <a:tr h="281354">
                <a:tc>
                  <a:txBody>
                    <a:bodyPr/>
                    <a:lstStyle/>
                    <a:p>
                      <a:pPr algn="ctr" fontAlgn="b"/>
                      <a:r>
                        <a:rPr lang="cs-CZ" sz="1400" u="none" strike="noStrike">
                          <a:effectLst/>
                          <a:latin typeface="AR BLANCA" panose="02000000000000000000" pitchFamily="2" charset="0"/>
                        </a:rPr>
                        <a:t>May</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16,7</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12,5</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13,3</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18,9</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5"/>
                  </a:ext>
                </a:extLst>
              </a:tr>
              <a:tr h="281354">
                <a:tc>
                  <a:txBody>
                    <a:bodyPr/>
                    <a:lstStyle/>
                    <a:p>
                      <a:pPr algn="ctr" fontAlgn="b"/>
                      <a:r>
                        <a:rPr lang="cs-CZ" sz="1400" u="none" strike="noStrike">
                          <a:effectLst/>
                          <a:latin typeface="AR BLANCA" panose="02000000000000000000" pitchFamily="2" charset="0"/>
                        </a:rPr>
                        <a:t>June</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21,7</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15,8</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16,7</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22,4</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6"/>
                  </a:ext>
                </a:extLst>
              </a:tr>
              <a:tr h="281354">
                <a:tc>
                  <a:txBody>
                    <a:bodyPr/>
                    <a:lstStyle/>
                    <a:p>
                      <a:pPr algn="ctr" fontAlgn="b"/>
                      <a:r>
                        <a:rPr lang="cs-CZ" sz="1400" u="none" strike="noStrike">
                          <a:effectLst/>
                          <a:latin typeface="AR BLANCA" panose="02000000000000000000" pitchFamily="2" charset="0"/>
                        </a:rPr>
                        <a:t>July</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21,6</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16,9</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18,0</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25,6</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7"/>
                  </a:ext>
                </a:extLst>
              </a:tr>
              <a:tr h="281354">
                <a:tc>
                  <a:txBody>
                    <a:bodyPr/>
                    <a:lstStyle/>
                    <a:p>
                      <a:pPr algn="ctr" fontAlgn="b"/>
                      <a:r>
                        <a:rPr lang="cs-CZ" sz="1400" u="none" strike="noStrike">
                          <a:effectLst/>
                          <a:latin typeface="AR BLANCA" panose="02000000000000000000" pitchFamily="2" charset="0"/>
                        </a:rPr>
                        <a:t>Augest</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22,0</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16,3</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17,4</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26,2</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8"/>
                  </a:ext>
                </a:extLst>
              </a:tr>
              <a:tr h="281354">
                <a:tc>
                  <a:txBody>
                    <a:bodyPr/>
                    <a:lstStyle/>
                    <a:p>
                      <a:pPr algn="ctr" fontAlgn="b"/>
                      <a:r>
                        <a:rPr lang="cs-CZ" sz="1400" u="none" strike="noStrike">
                          <a:effectLst/>
                          <a:latin typeface="AR BLANCA" panose="02000000000000000000" pitchFamily="2" charset="0"/>
                        </a:rPr>
                        <a:t>September</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14,0</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11,6</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13,4</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24,0</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09"/>
                  </a:ext>
                </a:extLst>
              </a:tr>
              <a:tr h="281354">
                <a:tc>
                  <a:txBody>
                    <a:bodyPr/>
                    <a:lstStyle/>
                    <a:p>
                      <a:pPr algn="ctr" fontAlgn="b"/>
                      <a:r>
                        <a:rPr lang="cs-CZ" sz="1400" u="none" strike="noStrike">
                          <a:effectLst/>
                          <a:latin typeface="AR BLANCA" panose="02000000000000000000" pitchFamily="2" charset="0"/>
                        </a:rPr>
                        <a:t>October</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10,7</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6,6</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8,8</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20,4</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10"/>
                  </a:ext>
                </a:extLst>
              </a:tr>
              <a:tr h="281354">
                <a:tc>
                  <a:txBody>
                    <a:bodyPr/>
                    <a:lstStyle/>
                    <a:p>
                      <a:pPr algn="ctr" fontAlgn="b"/>
                      <a:r>
                        <a:rPr lang="cs-CZ" sz="1400" u="none" strike="noStrike">
                          <a:effectLst/>
                          <a:latin typeface="AR BLANCA" panose="02000000000000000000" pitchFamily="2" charset="0"/>
                        </a:rPr>
                        <a:t>November</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4,9</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1,2</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3,8</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16,8</a:t>
                      </a:r>
                      <a:endParaRPr lang="cs-CZ" sz="1400" b="0" i="0" u="none" strike="noStrike">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11"/>
                  </a:ext>
                </a:extLst>
              </a:tr>
              <a:tr h="281354">
                <a:tc>
                  <a:txBody>
                    <a:bodyPr/>
                    <a:lstStyle/>
                    <a:p>
                      <a:pPr algn="ctr" fontAlgn="b"/>
                      <a:r>
                        <a:rPr lang="cs-CZ" sz="1400" u="none" strike="noStrike">
                          <a:effectLst/>
                          <a:latin typeface="AR BLANCA" panose="02000000000000000000" pitchFamily="2" charset="0"/>
                        </a:rPr>
                        <a:t>December</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1,4</a:t>
                      </a:r>
                      <a:endParaRPr lang="cs-CZ" sz="1400" b="0" i="0" u="none" strike="noStrike" dirty="0">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-2,9</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a:effectLst/>
                          <a:latin typeface="AR BLANCA" panose="02000000000000000000" pitchFamily="2" charset="0"/>
                        </a:rPr>
                        <a:t>0,0</a:t>
                      </a:r>
                      <a:endParaRPr lang="cs-CZ" sz="1400" b="0" i="0" u="none" strike="noStrike">
                        <a:solidFill>
                          <a:srgbClr val="000000"/>
                        </a:solidFill>
                        <a:effectLst/>
                        <a:latin typeface="AR BLANCA" panose="02000000000000000000" pitchFamily="2" charset="0"/>
                      </a:endParaRPr>
                    </a:p>
                  </a:txBody>
                  <a:tcPr marL="0" marR="0" marT="0" marB="0" anchor="b"/>
                </a:tc>
                <a:tc>
                  <a:txBody>
                    <a:bodyPr/>
                    <a:lstStyle/>
                    <a:p>
                      <a:pPr algn="ctr" fontAlgn="b"/>
                      <a:r>
                        <a:rPr lang="cs-CZ" sz="1400" u="none" strike="noStrike" dirty="0">
                          <a:effectLst/>
                          <a:latin typeface="AR BLANCA" panose="02000000000000000000" pitchFamily="2" charset="0"/>
                        </a:rPr>
                        <a:t>13,8</a:t>
                      </a:r>
                      <a:endParaRPr lang="cs-CZ" sz="1400" b="0" i="0" u="none" strike="noStrike" dirty="0">
                        <a:solidFill>
                          <a:srgbClr val="000000"/>
                        </a:solidFill>
                        <a:effectLst/>
                        <a:latin typeface="AR BLANCA" panose="02000000000000000000" pitchFamily="2" charset="0"/>
                      </a:endParaRPr>
                    </a:p>
                  </a:txBody>
                  <a:tcPr marL="0" marR="0" marT="0" marB="0" anchor="b"/>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4103382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 3"/>
          <p:cNvGraphicFramePr>
            <a:graphicFrameLocks/>
          </p:cNvGraphicFramePr>
          <p:nvPr>
            <p:extLst>
              <p:ext uri="{D42A27DB-BD31-4B8C-83A1-F6EECF244321}">
                <p14:modId xmlns:p14="http://schemas.microsoft.com/office/powerpoint/2010/main" val="312294815"/>
              </p:ext>
            </p:extLst>
          </p:nvPr>
        </p:nvGraphicFramePr>
        <p:xfrm>
          <a:off x="785813" y="671514"/>
          <a:ext cx="10744199"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643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theme1.xml><?xml version="1.0" encoding="utf-8"?>
<a:theme xmlns:a="http://schemas.openxmlformats.org/drawingml/2006/main" name="Kapka">
  <a:themeElements>
    <a:clrScheme name="Kapka">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Kapka">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pka">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TM04033925[[fn=Kapka]]</Template>
  <TotalTime>210</TotalTime>
  <Words>521</Words>
  <Application>Microsoft Office PowerPoint</Application>
  <PresentationFormat>Širokoúhlá obrazovka</PresentationFormat>
  <Paragraphs>140</Paragraphs>
  <Slides>14</Slides>
  <Notes>0</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14</vt:i4>
      </vt:variant>
    </vt:vector>
  </HeadingPairs>
  <TitlesOfParts>
    <vt:vector size="22" baseType="lpstr">
      <vt:lpstr>AR BLANCA</vt:lpstr>
      <vt:lpstr>AR CENA</vt:lpstr>
      <vt:lpstr>Arial</vt:lpstr>
      <vt:lpstr>Calibri</vt:lpstr>
      <vt:lpstr>Times New Roman</vt:lpstr>
      <vt:lpstr>Tw Cen MT</vt:lpstr>
      <vt:lpstr>Verdana</vt:lpstr>
      <vt:lpstr>Kapka</vt:lpstr>
      <vt:lpstr>Let´s help our research - weather</vt:lpstr>
      <vt:lpstr>Prezentace aplikace PowerPoint</vt:lpstr>
      <vt:lpstr>ouR RESEARCH</vt:lpstr>
      <vt:lpstr>AVERAGE  TEMPERATURE – Czech Republic</vt:lpstr>
      <vt:lpstr>AVERAGE  TEMPERATURE – Lithuania</vt:lpstr>
      <vt:lpstr>AVERAGE  TEMPERATURE – Poland</vt:lpstr>
      <vt:lpstr>AVERAGE  TEMPERATURE – italy</vt:lpstr>
      <vt:lpstr>Prezentace aplikace PowerPoint</vt:lpstr>
      <vt:lpstr>Prezentace aplikace PowerPoint</vt:lpstr>
      <vt:lpstr>Prezentace aplikace PowerPoint</vt:lpstr>
      <vt:lpstr>Average temperatura - 2017</vt:lpstr>
      <vt:lpstr>Prezentace aplikace PowerPoint</vt:lpstr>
      <vt:lpstr>OUR RESEARCH - WEATHER</vt:lpstr>
      <vt:lpstr>Acid Rain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Let´s help our research - weather</dc:title>
  <dc:creator>Holice_1</dc:creator>
  <cp:lastModifiedBy>therova</cp:lastModifiedBy>
  <cp:revision>12</cp:revision>
  <dcterms:created xsi:type="dcterms:W3CDTF">2018-09-23T06:53:02Z</dcterms:created>
  <dcterms:modified xsi:type="dcterms:W3CDTF">2018-11-20T13:33:58Z</dcterms:modified>
</cp:coreProperties>
</file>