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4" r:id="rId9"/>
    <p:sldId id="266" r:id="rId10"/>
    <p:sldId id="268" r:id="rId11"/>
    <p:sldId id="26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7" autoAdjust="0"/>
    <p:restoredTop sz="94660"/>
  </p:normalViewPr>
  <p:slideViewPr>
    <p:cSldViewPr snapToGrid="0">
      <p:cViewPr varScale="1">
        <p:scale>
          <a:sx n="76" d="100"/>
          <a:sy n="76" d="100"/>
        </p:scale>
        <p:origin x="126"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it-IT"/>
              <a:t>Fare clic per modificare lo stile del titolo</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it-IT"/>
              <a:t>Fare clic per modificare lo stile del titolo</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it-IT"/>
              <a:t>Fare clic per modificare lo stile del titolo</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a:t>Fare clic per modificare stili del testo dello schema</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it-IT"/>
              <a:t>Fare clic per modificare lo stile del titolo</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it-IT"/>
              <a:t>Fare clic per modificare lo stile del titolo</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it-IT"/>
              <a:t>Fare clic per modificare lo stile del titolo</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it-IT"/>
              <a:t>Fare clic per modificare lo stile del titolo</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it-IT"/>
              <a:t>Fare clic per modificare lo stile del titolo</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it-IT"/>
              <a:t>Fare clic per modificare lo stile del titolo</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11/20/2018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i="1" dirty="0">
                <a:effectLst>
                  <a:reflection blurRad="6350" stA="53000" endA="300" endPos="35500" dir="5400000" sy="-90000" algn="bl"/>
                </a:effectLst>
              </a:rPr>
              <a:t> </a:t>
            </a:r>
            <a:br>
              <a:rPr lang="it-IT" dirty="0"/>
            </a:br>
            <a:r>
              <a:rPr lang="it-IT" i="1" dirty="0">
                <a:effectLst>
                  <a:reflection blurRad="6350" stA="53000" endA="300" endPos="35500" dir="5400000" sy="-90000" algn="bl"/>
                </a:effectLst>
              </a:rPr>
              <a:t> </a:t>
            </a:r>
            <a:br>
              <a:rPr lang="it-IT" dirty="0"/>
            </a:br>
            <a:br>
              <a:rPr lang="it-IT" dirty="0"/>
            </a:br>
            <a:br>
              <a:rPr lang="it-IT" dirty="0"/>
            </a:br>
            <a:br>
              <a:rPr lang="it-IT" dirty="0"/>
            </a:br>
            <a:br>
              <a:rPr lang="it-IT" dirty="0"/>
            </a:br>
            <a:br>
              <a:rPr lang="it-IT" dirty="0"/>
            </a:br>
            <a:br>
              <a:rPr lang="it-IT" dirty="0"/>
            </a:br>
            <a:br>
              <a:rPr lang="it-IT" dirty="0"/>
            </a:br>
            <a:r>
              <a:rPr lang="it-IT" i="1" dirty="0">
                <a:effectLst>
                  <a:reflection blurRad="6350" stA="53000" endA="300" endPos="35500" dir="5400000" sy="-90000" algn="bl"/>
                </a:effectLst>
              </a:rPr>
              <a:t>HOW TO HELP OUR COMMUNITY…</a:t>
            </a:r>
            <a:endParaRPr lang="it-IT" dirty="0"/>
          </a:p>
        </p:txBody>
      </p:sp>
      <p:sp>
        <p:nvSpPr>
          <p:cNvPr id="3" name="Sottotitolo 2"/>
          <p:cNvSpPr>
            <a:spLocks noGrp="1"/>
          </p:cNvSpPr>
          <p:nvPr>
            <p:ph type="subTitle" idx="1"/>
          </p:nvPr>
        </p:nvSpPr>
        <p:spPr/>
        <p:txBody>
          <a:bodyPr>
            <a:normAutofit fontScale="62500" lnSpcReduction="20000"/>
          </a:bodyPr>
          <a:lstStyle/>
          <a:p>
            <a:r>
              <a:rPr lang="it-IT" sz="4600" b="1" i="1" dirty="0">
                <a:solidFill>
                  <a:srgbClr val="FF0000"/>
                </a:solidFill>
              </a:rPr>
              <a:t>The 3 </a:t>
            </a:r>
            <a:r>
              <a:rPr lang="it-IT" sz="4600" b="1" i="1" dirty="0" err="1">
                <a:solidFill>
                  <a:srgbClr val="FF0000"/>
                </a:solidFill>
              </a:rPr>
              <a:t>R’s</a:t>
            </a:r>
            <a:r>
              <a:rPr lang="it-IT" sz="4600" b="1" i="1" dirty="0">
                <a:solidFill>
                  <a:srgbClr val="FF0000"/>
                </a:solidFill>
              </a:rPr>
              <a:t> of </a:t>
            </a:r>
            <a:r>
              <a:rPr lang="it-IT" sz="4600" b="1" i="1" dirty="0" err="1">
                <a:solidFill>
                  <a:srgbClr val="FF0000"/>
                </a:solidFill>
              </a:rPr>
              <a:t>sustainability</a:t>
            </a:r>
            <a:r>
              <a:rPr lang="it-IT" sz="4600" b="1" i="1" dirty="0">
                <a:solidFill>
                  <a:srgbClr val="FF0000"/>
                </a:solidFill>
              </a:rPr>
              <a:t>:</a:t>
            </a:r>
            <a:endParaRPr lang="it-IT" sz="4600" dirty="0">
              <a:solidFill>
                <a:srgbClr val="FF0000"/>
              </a:solidFill>
            </a:endParaRPr>
          </a:p>
          <a:p>
            <a:r>
              <a:rPr lang="it-IT" sz="5400" b="1" i="1" dirty="0">
                <a:solidFill>
                  <a:srgbClr val="00B050"/>
                </a:solidFill>
              </a:rPr>
              <a:t>R</a:t>
            </a:r>
            <a:r>
              <a:rPr lang="it-IT" sz="3200" b="1" i="1" dirty="0">
                <a:solidFill>
                  <a:srgbClr val="00B050"/>
                </a:solidFill>
              </a:rPr>
              <a:t>EDUCE-</a:t>
            </a:r>
            <a:r>
              <a:rPr lang="it-IT" sz="3200" b="1" i="1" dirty="0">
                <a:solidFill>
                  <a:srgbClr val="FF0000"/>
                </a:solidFill>
              </a:rPr>
              <a:t> </a:t>
            </a:r>
            <a:r>
              <a:rPr lang="it-IT" sz="6400" b="1" i="1" dirty="0">
                <a:solidFill>
                  <a:srgbClr val="FF0000"/>
                </a:solidFill>
              </a:rPr>
              <a:t>R</a:t>
            </a:r>
            <a:r>
              <a:rPr lang="it-IT" sz="3200" b="1" i="1" dirty="0">
                <a:solidFill>
                  <a:srgbClr val="FF0000"/>
                </a:solidFill>
              </a:rPr>
              <a:t>EUSE- </a:t>
            </a:r>
            <a:r>
              <a:rPr lang="it-IT" sz="7000" b="1" i="1" dirty="0">
                <a:solidFill>
                  <a:srgbClr val="00B0F0"/>
                </a:solidFill>
              </a:rPr>
              <a:t>R</a:t>
            </a:r>
            <a:r>
              <a:rPr lang="it-IT" sz="3200" b="1" i="1" dirty="0">
                <a:solidFill>
                  <a:srgbClr val="00B0F0"/>
                </a:solidFill>
              </a:rPr>
              <a:t>ECYCLE</a:t>
            </a:r>
            <a:endParaRPr lang="it-IT" sz="3200" dirty="0">
              <a:solidFill>
                <a:srgbClr val="00B0F0"/>
              </a:solidFill>
            </a:endParaRPr>
          </a:p>
          <a:p>
            <a:endParaRPr lang="it-IT" dirty="0"/>
          </a:p>
        </p:txBody>
      </p:sp>
      <p:pic>
        <p:nvPicPr>
          <p:cNvPr id="4" name="Obrázek 3"/>
          <p:cNvPicPr>
            <a:picLocks noChangeAspect="1"/>
          </p:cNvPicPr>
          <p:nvPr/>
        </p:nvPicPr>
        <p:blipFill>
          <a:blip r:embed="rId2"/>
          <a:stretch>
            <a:fillRect/>
          </a:stretch>
        </p:blipFill>
        <p:spPr>
          <a:xfrm>
            <a:off x="8654803" y="2478620"/>
            <a:ext cx="953167" cy="931291"/>
          </a:xfrm>
          <a:prstGeom prst="rect">
            <a:avLst/>
          </a:prstGeom>
        </p:spPr>
      </p:pic>
      <p:pic>
        <p:nvPicPr>
          <p:cNvPr id="5" name="Obrázek 4"/>
          <p:cNvPicPr>
            <a:picLocks noChangeAspect="1"/>
          </p:cNvPicPr>
          <p:nvPr/>
        </p:nvPicPr>
        <p:blipFill>
          <a:blip r:embed="rId3"/>
          <a:stretch>
            <a:fillRect/>
          </a:stretch>
        </p:blipFill>
        <p:spPr>
          <a:xfrm>
            <a:off x="2692398" y="4804756"/>
            <a:ext cx="2177375" cy="444576"/>
          </a:xfrm>
          <a:prstGeom prst="rect">
            <a:avLst/>
          </a:prstGeom>
        </p:spPr>
      </p:pic>
      <p:sp>
        <p:nvSpPr>
          <p:cNvPr id="6" name="Obdélník 5">
            <a:extLst>
              <a:ext uri="{FF2B5EF4-FFF2-40B4-BE49-F238E27FC236}">
                <a16:creationId xmlns:a16="http://schemas.microsoft.com/office/drawing/2014/main" id="{528BF6D9-A84A-4E8D-9CE1-5CDF9DCF7298}"/>
              </a:ext>
            </a:extLst>
          </p:cNvPr>
          <p:cNvSpPr/>
          <p:nvPr/>
        </p:nvSpPr>
        <p:spPr>
          <a:xfrm>
            <a:off x="5065603" y="4764500"/>
            <a:ext cx="4555067" cy="547329"/>
          </a:xfrm>
          <a:prstGeom prst="rect">
            <a:avLst/>
          </a:prstGeom>
        </p:spPr>
        <p:txBody>
          <a:bodyPr wrap="square">
            <a:spAutoFit/>
          </a:bodyPr>
          <a:lstStyle/>
          <a:p>
            <a:pPr>
              <a:lnSpc>
                <a:spcPct val="107000"/>
              </a:lnSpc>
              <a:spcAft>
                <a:spcPts val="800"/>
              </a:spcAft>
            </a:pPr>
            <a:r>
              <a:rPr lang="lt-LT" sz="700" dirty="0">
                <a:solidFill>
                  <a:srgbClr val="333333"/>
                </a:solidFill>
                <a:latin typeface="Verdana" panose="020B060403050404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cs-CZ"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9253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br>
              <a:rPr lang="it-IT" b="1" i="1" dirty="0">
                <a:solidFill>
                  <a:srgbClr val="00B0F0"/>
                </a:solidFill>
              </a:rPr>
            </a:br>
            <a:r>
              <a:rPr lang="it-IT" b="1" i="1" dirty="0">
                <a:solidFill>
                  <a:srgbClr val="00B0F0"/>
                </a:solidFill>
              </a:rPr>
              <a:t>          I </a:t>
            </a:r>
            <a:r>
              <a:rPr lang="it-IT" b="1" i="1" dirty="0">
                <a:solidFill>
                  <a:srgbClr val="FF0000"/>
                </a:solidFill>
              </a:rPr>
              <a:t>love</a:t>
            </a:r>
            <a:r>
              <a:rPr lang="it-IT" b="1" i="1" dirty="0">
                <a:solidFill>
                  <a:srgbClr val="00B0F0"/>
                </a:solidFill>
              </a:rPr>
              <a:t> </a:t>
            </a:r>
            <a:r>
              <a:rPr lang="it-IT" b="1" i="1" dirty="0" err="1">
                <a:solidFill>
                  <a:srgbClr val="00B0F0"/>
                </a:solidFill>
              </a:rPr>
              <a:t>my</a:t>
            </a:r>
            <a:r>
              <a:rPr lang="it-IT" b="1" i="1" dirty="0">
                <a:solidFill>
                  <a:srgbClr val="00B0F0"/>
                </a:solidFill>
              </a:rPr>
              <a:t> country, so…</a:t>
            </a:r>
            <a:br>
              <a:rPr lang="it-IT" b="1" i="1" dirty="0">
                <a:solidFill>
                  <a:srgbClr val="00B0F0"/>
                </a:solidFill>
              </a:rPr>
            </a:br>
            <a:r>
              <a:rPr lang="it-IT" b="1" i="1" dirty="0">
                <a:solidFill>
                  <a:srgbClr val="00B0F0"/>
                </a:solidFill>
              </a:rPr>
              <a:t>AVOID POLLUTION:</a:t>
            </a:r>
            <a:br>
              <a:rPr lang="it-IT" dirty="0">
                <a:solidFill>
                  <a:srgbClr val="00B0F0"/>
                </a:solidFill>
              </a:rPr>
            </a:br>
            <a:endParaRPr lang="it-IT" dirty="0">
              <a:solidFill>
                <a:srgbClr val="00B0F0"/>
              </a:solidFill>
            </a:endParaRPr>
          </a:p>
        </p:txBody>
      </p:sp>
      <p:sp>
        <p:nvSpPr>
          <p:cNvPr id="3" name="Segnaposto contenuto 2"/>
          <p:cNvSpPr>
            <a:spLocks noGrp="1"/>
          </p:cNvSpPr>
          <p:nvPr>
            <p:ph idx="1"/>
          </p:nvPr>
        </p:nvSpPr>
        <p:spPr/>
        <p:txBody>
          <a:bodyPr>
            <a:normAutofit/>
          </a:bodyPr>
          <a:lstStyle/>
          <a:p>
            <a:r>
              <a:rPr lang="it-IT" b="1" i="1" dirty="0"/>
              <a:t>DO NOT BURN TOXIC SUBSTANCES.</a:t>
            </a:r>
            <a:endParaRPr lang="it-IT" dirty="0"/>
          </a:p>
          <a:p>
            <a:pPr lvl="0"/>
            <a:r>
              <a:rPr lang="it-IT" b="1" i="1" dirty="0"/>
              <a:t>THROW THE MEDICINES EXPIRED AND LOW BATTERY IN THE APPROPIATE BOXES. </a:t>
            </a:r>
            <a:r>
              <a:rPr lang="it-IT" b="1" i="1" dirty="0" err="1"/>
              <a:t>They</a:t>
            </a:r>
            <a:r>
              <a:rPr lang="it-IT" b="1" i="1" dirty="0"/>
              <a:t> </a:t>
            </a:r>
            <a:r>
              <a:rPr lang="it-IT" b="1" i="1" dirty="0" err="1"/>
              <a:t>cointain</a:t>
            </a:r>
            <a:r>
              <a:rPr lang="it-IT" b="1" i="1" dirty="0"/>
              <a:t> </a:t>
            </a:r>
            <a:r>
              <a:rPr lang="it-IT" b="1" i="1" dirty="0" err="1"/>
              <a:t>heavy</a:t>
            </a:r>
            <a:r>
              <a:rPr lang="it-IT" b="1" i="1" dirty="0"/>
              <a:t> metal and </a:t>
            </a:r>
            <a:r>
              <a:rPr lang="it-IT" b="1" i="1" dirty="0" err="1"/>
              <a:t>toxic</a:t>
            </a:r>
            <a:r>
              <a:rPr lang="it-IT" b="1" i="1" dirty="0"/>
              <a:t> </a:t>
            </a:r>
            <a:r>
              <a:rPr lang="it-IT" b="1" i="1" dirty="0" err="1"/>
              <a:t>substains</a:t>
            </a:r>
            <a:r>
              <a:rPr lang="it-IT" b="1" i="1" dirty="0"/>
              <a:t> </a:t>
            </a:r>
            <a:r>
              <a:rPr lang="it-IT" b="1" i="1" dirty="0" err="1"/>
              <a:t>that</a:t>
            </a:r>
            <a:r>
              <a:rPr lang="it-IT" b="1" i="1" dirty="0"/>
              <a:t>  are </a:t>
            </a:r>
            <a:r>
              <a:rPr lang="it-IT" b="1" i="1" dirty="0" err="1"/>
              <a:t>dangerous</a:t>
            </a:r>
            <a:r>
              <a:rPr lang="it-IT" b="1" i="1" dirty="0"/>
              <a:t> for the </a:t>
            </a:r>
            <a:r>
              <a:rPr lang="it-IT" b="1" i="1" dirty="0" err="1"/>
              <a:t>environment</a:t>
            </a:r>
            <a:endParaRPr lang="it-IT" dirty="0"/>
          </a:p>
          <a:p>
            <a:pPr lvl="0"/>
            <a:r>
              <a:rPr lang="it-IT" b="1" i="1" dirty="0"/>
              <a:t>DO NOT KEEP high THE VOLUME OF RADIO AND TV.</a:t>
            </a:r>
            <a:endParaRPr lang="it-IT" dirty="0"/>
          </a:p>
          <a:p>
            <a:pPr lvl="0"/>
            <a:r>
              <a:rPr lang="it-IT" b="1" i="1" dirty="0"/>
              <a:t>DO NOT POLLUTE THE WATER OF SEAS, RIVERS AND LAKES WITH OILS AND DETERGENTS.</a:t>
            </a:r>
            <a:endParaRPr lang="it-IT" dirty="0"/>
          </a:p>
          <a:p>
            <a:endParaRPr lang="it-IT" dirty="0"/>
          </a:p>
        </p:txBody>
      </p:sp>
    </p:spTree>
    <p:extLst>
      <p:ext uri="{BB962C8B-B14F-4D97-AF65-F5344CB8AC3E}">
        <p14:creationId xmlns:p14="http://schemas.microsoft.com/office/powerpoint/2010/main" val="2628364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err="1">
                <a:solidFill>
                  <a:srgbClr val="00B0F0"/>
                </a:solidFill>
              </a:rPr>
              <a:t>When</a:t>
            </a:r>
            <a:r>
              <a:rPr lang="it-IT" b="1" i="1" dirty="0">
                <a:solidFill>
                  <a:srgbClr val="00B0F0"/>
                </a:solidFill>
              </a:rPr>
              <a:t> </a:t>
            </a:r>
            <a:r>
              <a:rPr lang="it-IT" b="1" i="1" dirty="0" err="1">
                <a:solidFill>
                  <a:srgbClr val="00B0F0"/>
                </a:solidFill>
              </a:rPr>
              <a:t>I’m</a:t>
            </a:r>
            <a:r>
              <a:rPr lang="it-IT" b="1" i="1" dirty="0">
                <a:solidFill>
                  <a:srgbClr val="00B0F0"/>
                </a:solidFill>
              </a:rPr>
              <a:t> </a:t>
            </a:r>
            <a:r>
              <a:rPr lang="it-IT" b="1" i="1" dirty="0" err="1">
                <a:solidFill>
                  <a:srgbClr val="00B0F0"/>
                </a:solidFill>
              </a:rPr>
              <a:t>at</a:t>
            </a:r>
            <a:r>
              <a:rPr lang="it-IT" b="1" i="1" dirty="0">
                <a:solidFill>
                  <a:srgbClr val="00B0F0"/>
                </a:solidFill>
              </a:rPr>
              <a:t> home I </a:t>
            </a:r>
            <a:r>
              <a:rPr lang="it-IT" b="1" i="1" dirty="0" err="1">
                <a:solidFill>
                  <a:srgbClr val="00B0F0"/>
                </a:solidFill>
              </a:rPr>
              <a:t>save</a:t>
            </a:r>
            <a:br>
              <a:rPr lang="it-IT" b="1" i="1" dirty="0">
                <a:solidFill>
                  <a:srgbClr val="00B0F0"/>
                </a:solidFill>
              </a:rPr>
            </a:br>
            <a:r>
              <a:rPr lang="it-IT" b="1" i="1" dirty="0">
                <a:solidFill>
                  <a:srgbClr val="00B0F0"/>
                </a:solidFill>
              </a:rPr>
              <a:t>the WATER , so…</a:t>
            </a:r>
            <a:endParaRPr lang="it-IT" dirty="0">
              <a:solidFill>
                <a:srgbClr val="00B0F0"/>
              </a:solidFill>
            </a:endParaRPr>
          </a:p>
        </p:txBody>
      </p:sp>
      <p:sp>
        <p:nvSpPr>
          <p:cNvPr id="3" name="Segnaposto contenuto 2"/>
          <p:cNvSpPr>
            <a:spLocks noGrp="1"/>
          </p:cNvSpPr>
          <p:nvPr>
            <p:ph idx="1"/>
          </p:nvPr>
        </p:nvSpPr>
        <p:spPr/>
        <p:txBody>
          <a:bodyPr/>
          <a:lstStyle/>
          <a:p>
            <a:endParaRPr lang="it-IT" dirty="0"/>
          </a:p>
          <a:p>
            <a:pPr lvl="0"/>
            <a:r>
              <a:rPr lang="it-IT" b="1" i="1" dirty="0"/>
              <a:t>CLOSE THE TAP WHEN YOU WASH.</a:t>
            </a:r>
            <a:endParaRPr lang="it-IT" dirty="0"/>
          </a:p>
          <a:p>
            <a:pPr lvl="0"/>
            <a:r>
              <a:rPr lang="it-IT" b="1" i="1" dirty="0"/>
              <a:t>DO NOT PLAY UNNECESSARILY WITH WATER.</a:t>
            </a:r>
            <a:endParaRPr lang="it-IT" dirty="0"/>
          </a:p>
          <a:p>
            <a:pPr lvl="0"/>
            <a:r>
              <a:rPr lang="it-IT" b="1" i="1" dirty="0"/>
              <a:t>HAVE  A SHORT SHOWER.</a:t>
            </a:r>
          </a:p>
          <a:p>
            <a:pPr lvl="0"/>
            <a:endParaRPr lang="it-IT" dirty="0"/>
          </a:p>
          <a:p>
            <a:endParaRPr lang="it-IT" dirty="0"/>
          </a:p>
          <a:p>
            <a:endParaRPr lang="it-IT" dirty="0"/>
          </a:p>
        </p:txBody>
      </p:sp>
      <p:sp>
        <p:nvSpPr>
          <p:cNvPr id="4" name="AutoShape 2" descr="Risultati immagini per risparmiare acqu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11326" y="4132793"/>
            <a:ext cx="2619375" cy="1743075"/>
          </a:xfrm>
          <a:prstGeom prst="rect">
            <a:avLst/>
          </a:prstGeom>
        </p:spPr>
      </p:pic>
    </p:spTree>
    <p:extLst>
      <p:ext uri="{BB962C8B-B14F-4D97-AF65-F5344CB8AC3E}">
        <p14:creationId xmlns:p14="http://schemas.microsoft.com/office/powerpoint/2010/main" val="1353840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lvl="0"/>
            <a:r>
              <a:rPr lang="it-IT" sz="3200" b="1" i="1" dirty="0">
                <a:solidFill>
                  <a:srgbClr val="00B050"/>
                </a:solidFill>
              </a:rPr>
              <a:t>THROW THE PAPER IN THE APPROPRIATE BOXES.</a:t>
            </a:r>
          </a:p>
          <a:p>
            <a:pPr lvl="0"/>
            <a:r>
              <a:rPr lang="it-IT" sz="3200" b="1" i="1" dirty="0">
                <a:solidFill>
                  <a:srgbClr val="00B050"/>
                </a:solidFill>
              </a:rPr>
              <a:t> </a:t>
            </a:r>
            <a:r>
              <a:rPr lang="it-IT" sz="3200" b="1" i="1" dirty="0"/>
              <a:t>So </a:t>
            </a:r>
            <a:r>
              <a:rPr lang="it-IT" sz="3200" b="1" i="1" dirty="0" err="1"/>
              <a:t>it</a:t>
            </a:r>
            <a:r>
              <a:rPr lang="it-IT" sz="3200" b="1" i="1" dirty="0"/>
              <a:t> can </a:t>
            </a:r>
            <a:r>
              <a:rPr lang="it-IT" sz="3200" b="1" i="1" dirty="0" err="1"/>
              <a:t>make</a:t>
            </a:r>
            <a:r>
              <a:rPr lang="it-IT" sz="3200" b="1" i="1" dirty="0"/>
              <a:t> new </a:t>
            </a:r>
            <a:r>
              <a:rPr lang="it-IT" sz="3200" b="1" i="1" dirty="0" err="1"/>
              <a:t>paper</a:t>
            </a:r>
            <a:r>
              <a:rPr lang="it-IT" sz="3200" b="1" i="1" dirty="0"/>
              <a:t> </a:t>
            </a:r>
            <a:r>
              <a:rPr lang="it-IT" sz="3200" b="1" i="1" dirty="0" err="1"/>
              <a:t>products</a:t>
            </a:r>
            <a:r>
              <a:rPr lang="it-IT" sz="3200" b="1" i="1" dirty="0"/>
              <a:t>, </a:t>
            </a:r>
            <a:r>
              <a:rPr lang="it-IT" sz="3200" b="1" i="1" dirty="0" err="1"/>
              <a:t>saving</a:t>
            </a:r>
            <a:r>
              <a:rPr lang="it-IT" sz="3200" b="1" i="1" dirty="0"/>
              <a:t> </a:t>
            </a:r>
            <a:r>
              <a:rPr lang="it-IT" sz="3200" b="1" i="1" dirty="0" err="1"/>
              <a:t>trees</a:t>
            </a:r>
            <a:r>
              <a:rPr lang="it-IT" sz="3200" b="1" i="1" dirty="0"/>
              <a:t> and </a:t>
            </a:r>
            <a:r>
              <a:rPr lang="it-IT" sz="3200" b="1" i="1" dirty="0" err="1"/>
              <a:t>other</a:t>
            </a:r>
            <a:r>
              <a:rPr lang="it-IT" sz="3200" b="1" i="1" dirty="0"/>
              <a:t> </a:t>
            </a:r>
            <a:r>
              <a:rPr lang="it-IT" sz="3200" b="1" i="1" dirty="0" err="1"/>
              <a:t>natural</a:t>
            </a:r>
            <a:r>
              <a:rPr lang="it-IT" sz="3200" b="1" i="1" dirty="0"/>
              <a:t> </a:t>
            </a:r>
            <a:r>
              <a:rPr lang="it-IT" sz="3200" b="1" i="1" dirty="0" err="1"/>
              <a:t>resources</a:t>
            </a:r>
            <a:r>
              <a:rPr lang="it-IT" sz="3200" b="1" i="1" dirty="0"/>
              <a:t>.</a:t>
            </a:r>
            <a:endParaRPr lang="it-IT" sz="3200" dirty="0"/>
          </a:p>
          <a:p>
            <a:r>
              <a:rPr lang="it-IT" sz="3200" b="1" i="1" dirty="0" err="1"/>
              <a:t>Choose</a:t>
            </a:r>
            <a:r>
              <a:rPr lang="it-IT" sz="3200" b="1" i="1" dirty="0"/>
              <a:t> </a:t>
            </a:r>
            <a:r>
              <a:rPr lang="it-IT" sz="3200" b="1" i="1" dirty="0" err="1"/>
              <a:t>products</a:t>
            </a:r>
            <a:r>
              <a:rPr lang="it-IT" sz="3200" b="1" i="1" dirty="0"/>
              <a:t> made from </a:t>
            </a:r>
            <a:r>
              <a:rPr lang="it-IT" sz="3200" b="1" i="1" dirty="0" err="1"/>
              <a:t>recycled</a:t>
            </a:r>
            <a:r>
              <a:rPr lang="it-IT" sz="3200" b="1" i="1" dirty="0"/>
              <a:t> </a:t>
            </a:r>
            <a:r>
              <a:rPr lang="it-IT" sz="3200" b="1" i="1" dirty="0" err="1"/>
              <a:t>paper</a:t>
            </a:r>
            <a:endParaRPr lang="it-IT" sz="3200" dirty="0"/>
          </a:p>
        </p:txBody>
      </p:sp>
      <p:pic>
        <p:nvPicPr>
          <p:cNvPr id="8" name="Immagine 7" descr="C:\Users\User 1\Desktop\recycling\images.jpg"/>
          <p:cNvPicPr/>
          <p:nvPr/>
        </p:nvPicPr>
        <p:blipFill>
          <a:blip r:embed="rId2">
            <a:extLst>
              <a:ext uri="{28A0092B-C50C-407E-A947-70E740481C1C}">
                <a14:useLocalDpi xmlns:a14="http://schemas.microsoft.com/office/drawing/2010/main" val="0"/>
              </a:ext>
            </a:extLst>
          </a:blip>
          <a:srcRect/>
          <a:stretch>
            <a:fillRect/>
          </a:stretch>
        </p:blipFill>
        <p:spPr bwMode="auto">
          <a:xfrm>
            <a:off x="8063884" y="623357"/>
            <a:ext cx="2371725" cy="1933575"/>
          </a:xfrm>
          <a:prstGeom prst="rect">
            <a:avLst/>
          </a:prstGeom>
          <a:noFill/>
          <a:ln>
            <a:noFill/>
          </a:ln>
        </p:spPr>
      </p:pic>
    </p:spTree>
    <p:extLst>
      <p:ext uri="{BB962C8B-B14F-4D97-AF65-F5344CB8AC3E}">
        <p14:creationId xmlns:p14="http://schemas.microsoft.com/office/powerpoint/2010/main" val="517797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descr="C:\Users\User 1\Desktop\recycling\download (5).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151666" y="1403121"/>
            <a:ext cx="3392846" cy="3153942"/>
          </a:xfrm>
          <a:prstGeom prst="rect">
            <a:avLst/>
          </a:prstGeom>
          <a:noFill/>
          <a:ln>
            <a:noFill/>
          </a:ln>
        </p:spPr>
      </p:pic>
      <p:sp>
        <p:nvSpPr>
          <p:cNvPr id="5" name="Rettangolo 4"/>
          <p:cNvSpPr/>
          <p:nvPr/>
        </p:nvSpPr>
        <p:spPr>
          <a:xfrm>
            <a:off x="1573762" y="3111535"/>
            <a:ext cx="7570237" cy="1754326"/>
          </a:xfrm>
          <a:prstGeom prst="rect">
            <a:avLst/>
          </a:prstGeom>
        </p:spPr>
        <p:txBody>
          <a:bodyPr wrap="square">
            <a:spAutoFit/>
          </a:bodyPr>
          <a:lstStyle/>
          <a:p>
            <a:r>
              <a:rPr lang="it-IT" sz="3600" b="1" i="1" dirty="0" err="1">
                <a:latin typeface="Arial" panose="020B0604020202020204" pitchFamily="34" charset="0"/>
                <a:ea typeface="Calibri" panose="020F0502020204030204" pitchFamily="34" charset="0"/>
              </a:rPr>
              <a:t>Making</a:t>
            </a:r>
            <a:r>
              <a:rPr lang="it-IT" sz="3600" b="1" i="1" dirty="0">
                <a:latin typeface="Arial" panose="020B0604020202020204" pitchFamily="34" charset="0"/>
                <a:ea typeface="Calibri" panose="020F0502020204030204" pitchFamily="34" charset="0"/>
              </a:rPr>
              <a:t> new </a:t>
            </a:r>
            <a:r>
              <a:rPr lang="it-IT" sz="3600" b="1" i="1" dirty="0" err="1">
                <a:latin typeface="Arial" panose="020B0604020202020204" pitchFamily="34" charset="0"/>
                <a:ea typeface="Calibri" panose="020F0502020204030204" pitchFamily="34" charset="0"/>
              </a:rPr>
              <a:t>glass</a:t>
            </a:r>
            <a:r>
              <a:rPr lang="it-IT" sz="3600" b="1" i="1" dirty="0">
                <a:latin typeface="Arial" panose="020B0604020202020204" pitchFamily="34" charset="0"/>
                <a:ea typeface="Calibri" panose="020F0502020204030204" pitchFamily="34" charset="0"/>
              </a:rPr>
              <a:t> from </a:t>
            </a:r>
            <a:r>
              <a:rPr lang="it-IT" sz="3600" b="1" i="1" dirty="0" err="1">
                <a:latin typeface="Arial" panose="020B0604020202020204" pitchFamily="34" charset="0"/>
                <a:ea typeface="Calibri" panose="020F0502020204030204" pitchFamily="34" charset="0"/>
              </a:rPr>
              <a:t>recycled</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glass</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is</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typically</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cheaper</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than</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using</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raw</a:t>
            </a:r>
            <a:r>
              <a:rPr lang="it-IT" sz="3600" b="1" i="1" dirty="0">
                <a:latin typeface="Arial" panose="020B0604020202020204" pitchFamily="34" charset="0"/>
                <a:ea typeface="Calibri" panose="020F0502020204030204" pitchFamily="34" charset="0"/>
              </a:rPr>
              <a:t> </a:t>
            </a:r>
            <a:r>
              <a:rPr lang="it-IT" sz="3600" b="1" i="1" dirty="0" err="1">
                <a:latin typeface="Arial" panose="020B0604020202020204" pitchFamily="34" charset="0"/>
                <a:ea typeface="Calibri" panose="020F0502020204030204" pitchFamily="34" charset="0"/>
              </a:rPr>
              <a:t>materials</a:t>
            </a:r>
            <a:endParaRPr lang="it-IT" sz="3600" dirty="0"/>
          </a:p>
        </p:txBody>
      </p:sp>
      <p:sp>
        <p:nvSpPr>
          <p:cNvPr id="6" name="Rettangolo 5"/>
          <p:cNvSpPr/>
          <p:nvPr/>
        </p:nvSpPr>
        <p:spPr>
          <a:xfrm>
            <a:off x="1103775" y="1110734"/>
            <a:ext cx="10810139" cy="584775"/>
          </a:xfrm>
          <a:prstGeom prst="rect">
            <a:avLst/>
          </a:prstGeom>
        </p:spPr>
        <p:txBody>
          <a:bodyPr wrap="none">
            <a:spAutoFit/>
          </a:bodyPr>
          <a:lstStyle/>
          <a:p>
            <a:r>
              <a:rPr lang="it-IT" sz="3200" b="1" i="1" dirty="0">
                <a:solidFill>
                  <a:srgbClr val="00B050"/>
                </a:solidFill>
                <a:latin typeface="Arial" panose="020B0604020202020204" pitchFamily="34" charset="0"/>
                <a:ea typeface="Calibri" panose="020F0502020204030204" pitchFamily="34" charset="0"/>
              </a:rPr>
              <a:t>2.THROW THE GLASS IN THE APPROPRIATE BOXES. </a:t>
            </a:r>
            <a:endParaRPr lang="it-IT" sz="3200" dirty="0"/>
          </a:p>
        </p:txBody>
      </p:sp>
    </p:spTree>
    <p:extLst>
      <p:ext uri="{BB962C8B-B14F-4D97-AF65-F5344CB8AC3E}">
        <p14:creationId xmlns:p14="http://schemas.microsoft.com/office/powerpoint/2010/main" val="2190982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a:r>
              <a:rPr lang="it-IT" b="1" i="1" dirty="0">
                <a:solidFill>
                  <a:srgbClr val="00B050"/>
                </a:solidFill>
              </a:rPr>
              <a:t>3. THROW THE PLASTIC BOTTLES IN THE APPROPIATE BOXES. </a:t>
            </a:r>
            <a:endParaRPr lang="it-IT" dirty="0">
              <a:solidFill>
                <a:srgbClr val="00B050"/>
              </a:solidFill>
            </a:endParaRPr>
          </a:p>
        </p:txBody>
      </p:sp>
      <p:sp>
        <p:nvSpPr>
          <p:cNvPr id="3" name="Segnaposto contenuto 2"/>
          <p:cNvSpPr>
            <a:spLocks noGrp="1"/>
          </p:cNvSpPr>
          <p:nvPr>
            <p:ph idx="1"/>
          </p:nvPr>
        </p:nvSpPr>
        <p:spPr>
          <a:xfrm>
            <a:off x="1295402" y="2990844"/>
            <a:ext cx="9601196" cy="3318936"/>
          </a:xfrm>
        </p:spPr>
        <p:txBody>
          <a:bodyPr/>
          <a:lstStyle/>
          <a:p>
            <a:pPr lvl="0"/>
            <a:endParaRPr lang="it-IT" sz="3600" b="1" i="1" dirty="0"/>
          </a:p>
          <a:p>
            <a:pPr lvl="0"/>
            <a:r>
              <a:rPr lang="it-IT" sz="3600" b="1" i="1" dirty="0"/>
              <a:t>Some </a:t>
            </a:r>
            <a:r>
              <a:rPr lang="it-IT" sz="3600" b="1" i="1" dirty="0" err="1"/>
              <a:t>types</a:t>
            </a:r>
            <a:r>
              <a:rPr lang="it-IT" sz="3600" b="1" i="1" dirty="0"/>
              <a:t> of </a:t>
            </a:r>
            <a:r>
              <a:rPr lang="it-IT" sz="3600" b="1" i="1" dirty="0" err="1"/>
              <a:t>plastic</a:t>
            </a:r>
            <a:r>
              <a:rPr lang="it-IT" sz="3600" b="1" i="1" dirty="0"/>
              <a:t> are </a:t>
            </a:r>
            <a:r>
              <a:rPr lang="it-IT" sz="3600" b="1" i="1" dirty="0" err="1"/>
              <a:t>recycled</a:t>
            </a:r>
            <a:r>
              <a:rPr lang="it-IT" sz="3600" b="1" i="1" dirty="0"/>
              <a:t> </a:t>
            </a:r>
            <a:r>
              <a:rPr lang="it-IT" sz="3600" b="1" i="1" dirty="0" err="1"/>
              <a:t>much</a:t>
            </a:r>
            <a:r>
              <a:rPr lang="it-IT" sz="3600" b="1" i="1" dirty="0"/>
              <a:t> more </a:t>
            </a:r>
            <a:r>
              <a:rPr lang="it-IT" sz="3600" b="1" i="1" dirty="0" err="1"/>
              <a:t>than</a:t>
            </a:r>
            <a:r>
              <a:rPr lang="it-IT" sz="3600" b="1" i="1" dirty="0"/>
              <a:t> </a:t>
            </a:r>
            <a:r>
              <a:rPr lang="it-IT" sz="3600" b="1" i="1" dirty="0" err="1"/>
              <a:t>others</a:t>
            </a:r>
            <a:r>
              <a:rPr lang="it-IT" sz="3600" b="1" i="1" dirty="0"/>
              <a:t>. </a:t>
            </a:r>
            <a:r>
              <a:rPr lang="it-IT" sz="3600" b="1" i="1" dirty="0" err="1"/>
              <a:t>Try</a:t>
            </a:r>
            <a:r>
              <a:rPr lang="it-IT" sz="3600" b="1" i="1" dirty="0"/>
              <a:t> to reduce </a:t>
            </a:r>
            <a:r>
              <a:rPr lang="it-IT" sz="3600" b="1" i="1" dirty="0" err="1"/>
              <a:t>your</a:t>
            </a:r>
            <a:r>
              <a:rPr lang="it-IT" sz="3600" b="1" i="1" dirty="0"/>
              <a:t> </a:t>
            </a:r>
            <a:r>
              <a:rPr lang="it-IT" sz="3600" b="1" i="1" dirty="0" err="1"/>
              <a:t>purchases</a:t>
            </a:r>
            <a:r>
              <a:rPr lang="it-IT" sz="3600" b="1" i="1" dirty="0"/>
              <a:t> of </a:t>
            </a:r>
            <a:r>
              <a:rPr lang="it-IT" sz="3600" b="1" i="1" dirty="0" err="1"/>
              <a:t>these</a:t>
            </a:r>
            <a:r>
              <a:rPr lang="it-IT" sz="3600" b="1" i="1" dirty="0"/>
              <a:t> </a:t>
            </a:r>
            <a:r>
              <a:rPr lang="it-IT" sz="3600" b="1" i="1" dirty="0" err="1"/>
              <a:t>products</a:t>
            </a:r>
            <a:r>
              <a:rPr lang="it-IT" sz="3600" b="1" i="1" dirty="0"/>
              <a:t> and look for alternative </a:t>
            </a:r>
            <a:r>
              <a:rPr lang="it-IT" sz="3600" b="1" i="1" dirty="0" err="1"/>
              <a:t>products</a:t>
            </a:r>
            <a:r>
              <a:rPr lang="it-IT" sz="3600" b="1" i="1" dirty="0"/>
              <a:t>.</a:t>
            </a:r>
            <a:endParaRPr lang="it-IT" sz="3600" dirty="0"/>
          </a:p>
          <a:p>
            <a:endParaRPr lang="it-IT" dirty="0"/>
          </a:p>
        </p:txBody>
      </p:sp>
      <p:pic>
        <p:nvPicPr>
          <p:cNvPr id="4" name="Immagine 3" descr="C:\Users\User 1\Desktop\recycling\f-gabrielli-master.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05848" y="1634065"/>
            <a:ext cx="2190750" cy="2190750"/>
          </a:xfrm>
          <a:prstGeom prst="rect">
            <a:avLst/>
          </a:prstGeom>
          <a:noFill/>
          <a:ln>
            <a:noFill/>
          </a:ln>
        </p:spPr>
      </p:pic>
    </p:spTree>
    <p:extLst>
      <p:ext uri="{BB962C8B-B14F-4D97-AF65-F5344CB8AC3E}">
        <p14:creationId xmlns:p14="http://schemas.microsoft.com/office/powerpoint/2010/main" val="1448980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95401" y="954423"/>
            <a:ext cx="9601196" cy="1303867"/>
          </a:xfrm>
        </p:spPr>
        <p:txBody>
          <a:bodyPr>
            <a:normAutofit fontScale="90000"/>
          </a:bodyPr>
          <a:lstStyle/>
          <a:p>
            <a:pPr lvl="0" algn="l"/>
            <a:br>
              <a:rPr lang="it-IT" b="1" i="1" dirty="0">
                <a:solidFill>
                  <a:srgbClr val="00B050"/>
                </a:solidFill>
              </a:rPr>
            </a:br>
            <a:r>
              <a:rPr lang="it-IT" b="1" i="1" dirty="0">
                <a:solidFill>
                  <a:srgbClr val="00B050"/>
                </a:solidFill>
              </a:rPr>
              <a:t>4.THROW THE CANS IN THE APPROPRIATE BOXES. </a:t>
            </a:r>
            <a:br>
              <a:rPr lang="it-IT" dirty="0">
                <a:solidFill>
                  <a:srgbClr val="00B050"/>
                </a:solidFill>
              </a:rPr>
            </a:br>
            <a:endParaRPr lang="it-IT" dirty="0">
              <a:solidFill>
                <a:srgbClr val="00B050"/>
              </a:solidFill>
            </a:endParaRPr>
          </a:p>
        </p:txBody>
      </p:sp>
      <p:pic>
        <p:nvPicPr>
          <p:cNvPr id="4" name="Segnaposto contenuto 3" descr="C:\Users\User 1\Desktop\recycling\images (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02230" y="2914071"/>
            <a:ext cx="3229841" cy="2572327"/>
          </a:xfrm>
          <a:prstGeom prst="rect">
            <a:avLst/>
          </a:prstGeom>
          <a:noFill/>
          <a:ln>
            <a:noFill/>
          </a:ln>
        </p:spPr>
      </p:pic>
    </p:spTree>
    <p:extLst>
      <p:ext uri="{BB962C8B-B14F-4D97-AF65-F5344CB8AC3E}">
        <p14:creationId xmlns:p14="http://schemas.microsoft.com/office/powerpoint/2010/main" val="2017481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lvl="0" algn="l"/>
            <a:r>
              <a:rPr lang="it-IT" b="1" i="1" dirty="0">
                <a:solidFill>
                  <a:srgbClr val="00B050"/>
                </a:solidFill>
              </a:rPr>
              <a:t>5.RECYCLE  ORGANIC  WASTE. </a:t>
            </a:r>
            <a:br>
              <a:rPr lang="it-IT" dirty="0">
                <a:solidFill>
                  <a:srgbClr val="00B050"/>
                </a:solidFill>
              </a:rPr>
            </a:br>
            <a:endParaRPr lang="it-IT" dirty="0">
              <a:solidFill>
                <a:srgbClr val="00B050"/>
              </a:solidFill>
            </a:endParaRPr>
          </a:p>
        </p:txBody>
      </p:sp>
      <p:pic>
        <p:nvPicPr>
          <p:cNvPr id="4" name="Segnaposto contenuto 3" descr="C:\Users\User 1\Desktop\recycling\images (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88327" y="2493818"/>
            <a:ext cx="5015345" cy="3491345"/>
          </a:xfrm>
          <a:prstGeom prst="rect">
            <a:avLst/>
          </a:prstGeom>
          <a:noFill/>
          <a:ln>
            <a:noFill/>
          </a:ln>
        </p:spPr>
      </p:pic>
    </p:spTree>
    <p:extLst>
      <p:ext uri="{BB962C8B-B14F-4D97-AF65-F5344CB8AC3E}">
        <p14:creationId xmlns:p14="http://schemas.microsoft.com/office/powerpoint/2010/main" val="1872639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244436" y="3200028"/>
            <a:ext cx="1608133"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sz="1800" b="1" i="1" u="none" strike="noStrike" cap="none" normalizeH="0" baseline="0" dirty="0">
                <a:ln>
                  <a:noFill/>
                </a:ln>
                <a:solidFill>
                  <a:srgbClr val="FFFFFF"/>
                </a:solidFill>
                <a:effectLst/>
                <a:latin typeface="Arial" panose="020B0604020202020204" pitchFamily="34" charset="0"/>
                <a:ea typeface="Calibri" panose="020F0502020204030204" pitchFamily="34" charset="0"/>
                <a:cs typeface="Arial" panose="020B0604020202020204" pitchFamily="34" charset="0"/>
              </a:rPr>
              <a:t>REMEMBER!</a:t>
            </a:r>
            <a:endParaRPr kumimoji="0" lang="it-IT"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a:ln>
                <a:noFill/>
              </a:ln>
              <a:solidFill>
                <a:schemeClr val="tx1"/>
              </a:solidFill>
              <a:effectLst/>
              <a:latin typeface="Arial" panose="020B0604020202020204" pitchFamily="34" charset="0"/>
            </a:endParaRPr>
          </a:p>
        </p:txBody>
      </p:sp>
      <p:pic>
        <p:nvPicPr>
          <p:cNvPr id="2049" name="Immagine 2" descr="latt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9814" y="2674926"/>
            <a:ext cx="3491346" cy="33570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3645221" y="5262548"/>
            <a:ext cx="147187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t-IT" sz="4400" b="1" i="1" u="none" strike="noStrike" cap="none" normalizeH="0" baseline="0" dirty="0" err="1">
                <a:ln>
                  <a:noFill/>
                </a:ln>
                <a:solidFill>
                  <a:srgbClr val="FFC000"/>
                </a:solidFill>
                <a:effectLst/>
                <a:latin typeface="Arial" panose="020B0604020202020204" pitchFamily="34" charset="0"/>
                <a:ea typeface="Calibri" panose="020F0502020204030204" pitchFamily="34" charset="0"/>
                <a:cs typeface="Arial" panose="020B0604020202020204" pitchFamily="34" charset="0"/>
              </a:rPr>
              <a:t>cans</a:t>
            </a:r>
            <a:endParaRPr kumimoji="0" lang="it-IT" sz="4400" b="0" i="0" u="none" strike="noStrike" cap="none" normalizeH="0" baseline="0" dirty="0">
              <a:ln>
                <a:noFill/>
              </a:ln>
              <a:solidFill>
                <a:schemeClr val="tx1"/>
              </a:solidFill>
              <a:effectLst/>
              <a:latin typeface="Arial" panose="020B0604020202020204" pitchFamily="34" charset="0"/>
            </a:endParaRPr>
          </a:p>
        </p:txBody>
      </p:sp>
      <p:sp>
        <p:nvSpPr>
          <p:cNvPr id="6" name="Rettangolo 5"/>
          <p:cNvSpPr/>
          <p:nvPr/>
        </p:nvSpPr>
        <p:spPr>
          <a:xfrm>
            <a:off x="659447" y="518391"/>
            <a:ext cx="8915303" cy="1815882"/>
          </a:xfrm>
          <a:prstGeom prst="rect">
            <a:avLst/>
          </a:prstGeom>
        </p:spPr>
        <p:txBody>
          <a:bodyPr wrap="square">
            <a:spAutoFit/>
          </a:bodyPr>
          <a:lstStyle/>
          <a:p>
            <a:pPr lvl="0" defTabSz="914400" eaLnBrk="0" fontAlgn="base" hangingPunct="0">
              <a:spcBef>
                <a:spcPct val="0"/>
              </a:spcBef>
              <a:spcAft>
                <a:spcPct val="0"/>
              </a:spcAft>
            </a:pPr>
            <a:endParaRPr lang="it-IT" sz="2800" b="1" i="1" dirty="0">
              <a:solidFill>
                <a:srgbClr val="FF0000"/>
              </a:solidFill>
              <a:latin typeface="Arial" panose="020B0604020202020204" pitchFamily="34" charset="0"/>
              <a:ea typeface="Calibri" panose="020F0502020204030204" pitchFamily="34" charset="0"/>
              <a:cs typeface="Arial" panose="020B0604020202020204" pitchFamily="34" charset="0"/>
            </a:endParaRPr>
          </a:p>
          <a:p>
            <a:pPr lvl="0" defTabSz="914400" eaLnBrk="0" fontAlgn="base" hangingPunct="0">
              <a:spcBef>
                <a:spcPct val="0"/>
              </a:spcBef>
              <a:spcAft>
                <a:spcPct val="0"/>
              </a:spcAft>
            </a:pPr>
            <a:r>
              <a:rPr lang="it-IT" sz="2800" i="1" dirty="0">
                <a:solidFill>
                  <a:srgbClr val="FF0000"/>
                </a:solidFill>
                <a:latin typeface="Arial" panose="020B0604020202020204" pitchFamily="34" charset="0"/>
                <a:ea typeface="Calibri" panose="020F0502020204030204" pitchFamily="34" charset="0"/>
                <a:cs typeface="Arial" panose="020B0604020202020204" pitchFamily="34" charset="0"/>
              </a:rPr>
              <a:t>REMEMBER:</a:t>
            </a:r>
          </a:p>
          <a:p>
            <a:pPr lvl="0" defTabSz="914400" eaLnBrk="0" fontAlgn="base" hangingPunct="0">
              <a:spcBef>
                <a:spcPct val="0"/>
              </a:spcBef>
              <a:spcAft>
                <a:spcPct val="0"/>
              </a:spcAft>
            </a:pP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When</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you</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go for shopping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you</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can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buy</a:t>
            </a:r>
            <a:endParaRPr lang="it-IT" sz="2800" dirty="0"/>
          </a:p>
          <a:p>
            <a:pPr lvl="0" defTabSz="914400" eaLnBrk="0" fontAlgn="base" hangingPunct="0">
              <a:spcBef>
                <a:spcPct val="0"/>
              </a:spcBef>
              <a:spcAft>
                <a:spcPct val="0"/>
              </a:spcAft>
            </a:pP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products</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that</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can be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easily</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recycled</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a:t>
            </a:r>
            <a:r>
              <a:rPr lang="it-IT" sz="2800" b="1" i="1" dirty="0" err="1">
                <a:solidFill>
                  <a:srgbClr val="00B050"/>
                </a:solidFill>
                <a:latin typeface="Arial" panose="020B0604020202020204" pitchFamily="34" charset="0"/>
                <a:ea typeface="Calibri" panose="020F0502020204030204" pitchFamily="34" charset="0"/>
                <a:cs typeface="Arial" panose="020B0604020202020204" pitchFamily="34" charset="0"/>
              </a:rPr>
              <a:t>as</a:t>
            </a:r>
            <a:r>
              <a:rPr lang="it-IT" sz="2800" b="1" i="1" dirty="0">
                <a:solidFill>
                  <a:srgbClr val="00B050"/>
                </a:solidFill>
                <a:latin typeface="Arial" panose="020B0604020202020204" pitchFamily="34" charset="0"/>
                <a:ea typeface="Calibri" panose="020F0502020204030204" pitchFamily="34" charset="0"/>
                <a:cs typeface="Arial" panose="020B0604020202020204" pitchFamily="34" charset="0"/>
              </a:rPr>
              <a:t> </a:t>
            </a:r>
            <a:r>
              <a:rPr lang="it-IT" b="1" i="1" dirty="0">
                <a:solidFill>
                  <a:srgbClr val="00B050"/>
                </a:solidFill>
                <a:latin typeface="Arial" panose="020B0604020202020204" pitchFamily="34" charset="0"/>
                <a:ea typeface="Calibri" panose="020F0502020204030204" pitchFamily="34" charset="0"/>
                <a:cs typeface="Arial" panose="020B0604020202020204" pitchFamily="34" charset="0"/>
              </a:rPr>
              <a:t>:</a:t>
            </a:r>
            <a:endParaRPr lang="it-IT" sz="1100" dirty="0"/>
          </a:p>
        </p:txBody>
      </p:sp>
      <p:pic>
        <p:nvPicPr>
          <p:cNvPr id="7" name="Segnaposto contenuto 3" descr="C:\Users\User 1\Desktop\recycling\download.jpg"/>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01562" y="3028486"/>
            <a:ext cx="3222742" cy="2805643"/>
          </a:xfrm>
          <a:prstGeom prst="rect">
            <a:avLst/>
          </a:prstGeom>
          <a:noFill/>
          <a:ln>
            <a:noFill/>
          </a:ln>
        </p:spPr>
      </p:pic>
      <p:sp>
        <p:nvSpPr>
          <p:cNvPr id="8" name="Titolo 1"/>
          <p:cNvSpPr>
            <a:spLocks noGrp="1"/>
          </p:cNvSpPr>
          <p:nvPr>
            <p:ph type="title"/>
          </p:nvPr>
        </p:nvSpPr>
        <p:spPr>
          <a:xfrm>
            <a:off x="3852569" y="5262548"/>
            <a:ext cx="9601196" cy="1303867"/>
          </a:xfrm>
        </p:spPr>
        <p:txBody>
          <a:bodyPr>
            <a:normAutofit/>
          </a:bodyPr>
          <a:lstStyle/>
          <a:p>
            <a:r>
              <a:rPr lang="it-IT" sz="6000" b="1" i="1" dirty="0" err="1">
                <a:solidFill>
                  <a:srgbClr val="FFC000"/>
                </a:solidFill>
              </a:rPr>
              <a:t>cereal</a:t>
            </a:r>
            <a:r>
              <a:rPr lang="it-IT" sz="6000" b="1" i="1" dirty="0">
                <a:solidFill>
                  <a:srgbClr val="FFC000"/>
                </a:solidFill>
              </a:rPr>
              <a:t> boxes</a:t>
            </a:r>
            <a:endParaRPr lang="it-IT" sz="6000" dirty="0">
              <a:solidFill>
                <a:srgbClr val="FFC000"/>
              </a:solidFill>
            </a:endParaRPr>
          </a:p>
        </p:txBody>
      </p:sp>
    </p:spTree>
    <p:extLst>
      <p:ext uri="{BB962C8B-B14F-4D97-AF65-F5344CB8AC3E}">
        <p14:creationId xmlns:p14="http://schemas.microsoft.com/office/powerpoint/2010/main" val="2738900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12123" y="1519708"/>
            <a:ext cx="4985195" cy="1036748"/>
          </a:xfrm>
        </p:spPr>
        <p:txBody>
          <a:bodyPr>
            <a:noAutofit/>
          </a:bodyPr>
          <a:lstStyle/>
          <a:p>
            <a:r>
              <a:rPr lang="it-IT" sz="3200" b="1" i="1" dirty="0" err="1">
                <a:solidFill>
                  <a:srgbClr val="FFC000"/>
                </a:solidFill>
              </a:rPr>
              <a:t>steel</a:t>
            </a:r>
            <a:r>
              <a:rPr lang="it-IT" sz="3200" b="1" i="1" dirty="0">
                <a:solidFill>
                  <a:srgbClr val="FFC000"/>
                </a:solidFill>
              </a:rPr>
              <a:t> </a:t>
            </a:r>
            <a:r>
              <a:rPr lang="it-IT" sz="3200" b="1" i="1" dirty="0" err="1">
                <a:solidFill>
                  <a:srgbClr val="FFC000"/>
                </a:solidFill>
              </a:rPr>
              <a:t>products</a:t>
            </a:r>
            <a:br>
              <a:rPr lang="it-IT" sz="3200" dirty="0"/>
            </a:br>
            <a:endParaRPr lang="it-IT" sz="3200" dirty="0"/>
          </a:p>
        </p:txBody>
      </p:sp>
      <p:pic>
        <p:nvPicPr>
          <p:cNvPr id="4" name="Segnaposto contenuto 3" descr="C:\Users\User 1\Desktop\recycling\download (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2" y="2756079"/>
            <a:ext cx="3439830" cy="2813448"/>
          </a:xfrm>
          <a:prstGeom prst="rect">
            <a:avLst/>
          </a:prstGeom>
          <a:noFill/>
          <a:ln>
            <a:noFill/>
          </a:ln>
        </p:spPr>
      </p:pic>
      <p:pic>
        <p:nvPicPr>
          <p:cNvPr id="5" name="Segnaposto contenuto 3" descr="C:\Users\User 1\Desktop\recycling\download (2).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181860" y="2556456"/>
            <a:ext cx="3798877" cy="3255622"/>
          </a:xfrm>
          <a:prstGeom prst="rect">
            <a:avLst/>
          </a:prstGeom>
          <a:noFill/>
          <a:ln>
            <a:noFill/>
          </a:ln>
        </p:spPr>
      </p:pic>
      <p:sp>
        <p:nvSpPr>
          <p:cNvPr id="3" name="Rettangolo 2"/>
          <p:cNvSpPr/>
          <p:nvPr/>
        </p:nvSpPr>
        <p:spPr>
          <a:xfrm>
            <a:off x="6617403" y="1519709"/>
            <a:ext cx="2927789" cy="584775"/>
          </a:xfrm>
          <a:prstGeom prst="rect">
            <a:avLst/>
          </a:prstGeom>
        </p:spPr>
        <p:txBody>
          <a:bodyPr wrap="none">
            <a:spAutoFit/>
          </a:bodyPr>
          <a:lstStyle/>
          <a:p>
            <a:r>
              <a:rPr lang="it-IT" sz="3200" b="1" dirty="0">
                <a:solidFill>
                  <a:srgbClr val="FFC000"/>
                </a:solidFill>
              </a:rPr>
              <a:t>NEWSPAPERS</a:t>
            </a:r>
            <a:endParaRPr lang="it-IT" sz="3200" dirty="0"/>
          </a:p>
        </p:txBody>
      </p:sp>
    </p:spTree>
    <p:extLst>
      <p:ext uri="{BB962C8B-B14F-4D97-AF65-F5344CB8AC3E}">
        <p14:creationId xmlns:p14="http://schemas.microsoft.com/office/powerpoint/2010/main" val="3810357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95459" y="1133340"/>
            <a:ext cx="4521556" cy="895081"/>
          </a:xfrm>
        </p:spPr>
        <p:txBody>
          <a:bodyPr>
            <a:normAutofit fontScale="90000"/>
          </a:bodyPr>
          <a:lstStyle/>
          <a:p>
            <a:r>
              <a:rPr lang="it-IT" sz="6000" b="1" i="1" dirty="0" err="1">
                <a:solidFill>
                  <a:srgbClr val="FFC000"/>
                </a:solidFill>
              </a:rPr>
              <a:t>glass</a:t>
            </a:r>
            <a:r>
              <a:rPr lang="it-IT" sz="6000" b="1" i="1" dirty="0">
                <a:solidFill>
                  <a:srgbClr val="FFC000"/>
                </a:solidFill>
              </a:rPr>
              <a:t> containers</a:t>
            </a:r>
            <a:endParaRPr lang="it-IT" sz="6000" dirty="0">
              <a:solidFill>
                <a:srgbClr val="FFC000"/>
              </a:solidFill>
            </a:endParaRPr>
          </a:p>
        </p:txBody>
      </p:sp>
      <p:pic>
        <p:nvPicPr>
          <p:cNvPr id="6" name="Segnaposto contenuto 5" descr="C:\Users\User 1\Desktop\recycling\download (3).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81070" y="3296990"/>
            <a:ext cx="3511248" cy="2587093"/>
          </a:xfrm>
          <a:prstGeom prst="rect">
            <a:avLst/>
          </a:prstGeom>
          <a:noFill/>
          <a:ln>
            <a:noFill/>
          </a:ln>
        </p:spPr>
      </p:pic>
      <p:pic>
        <p:nvPicPr>
          <p:cNvPr id="4" name="Segnaposto contenuto 3" descr="C:\Users\User 1\Desktop\recycling\download (4).jp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181859" y="2833352"/>
            <a:ext cx="4118116" cy="3305967"/>
          </a:xfrm>
          <a:prstGeom prst="rect">
            <a:avLst/>
          </a:prstGeom>
          <a:noFill/>
          <a:ln>
            <a:noFill/>
          </a:ln>
        </p:spPr>
      </p:pic>
      <p:sp>
        <p:nvSpPr>
          <p:cNvPr id="3" name="Rettangolo 2"/>
          <p:cNvSpPr/>
          <p:nvPr/>
        </p:nvSpPr>
        <p:spPr>
          <a:xfrm>
            <a:off x="7170172" y="1271858"/>
            <a:ext cx="3129803" cy="769441"/>
          </a:xfrm>
          <a:prstGeom prst="rect">
            <a:avLst/>
          </a:prstGeom>
        </p:spPr>
        <p:txBody>
          <a:bodyPr wrap="square">
            <a:spAutoFit/>
          </a:bodyPr>
          <a:lstStyle/>
          <a:p>
            <a:r>
              <a:rPr lang="it-IT" sz="4400" b="1" i="1" dirty="0">
                <a:solidFill>
                  <a:srgbClr val="FFC000"/>
                </a:solidFill>
              </a:rPr>
              <a:t>trash </a:t>
            </a:r>
            <a:r>
              <a:rPr lang="it-IT" sz="4400" b="1" i="1" dirty="0" err="1">
                <a:solidFill>
                  <a:srgbClr val="FFC000"/>
                </a:solidFill>
              </a:rPr>
              <a:t>bags</a:t>
            </a:r>
            <a:endParaRPr lang="it-IT" sz="4400" dirty="0"/>
          </a:p>
        </p:txBody>
      </p:sp>
    </p:spTree>
    <p:extLst>
      <p:ext uri="{BB962C8B-B14F-4D97-AF65-F5344CB8AC3E}">
        <p14:creationId xmlns:p14="http://schemas.microsoft.com/office/powerpoint/2010/main" val="314379430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o">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62</TotalTime>
  <Words>267</Words>
  <Application>Microsoft Office PowerPoint</Application>
  <PresentationFormat>Širokoúhlá obrazovka</PresentationFormat>
  <Paragraphs>36</Paragraphs>
  <Slides>11</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11</vt:i4>
      </vt:variant>
    </vt:vector>
  </HeadingPairs>
  <TitlesOfParts>
    <vt:vector size="17" baseType="lpstr">
      <vt:lpstr>Arial</vt:lpstr>
      <vt:lpstr>Calibri</vt:lpstr>
      <vt:lpstr>Garamond</vt:lpstr>
      <vt:lpstr>Times New Roman</vt:lpstr>
      <vt:lpstr>Verdana</vt:lpstr>
      <vt:lpstr>Organico</vt:lpstr>
      <vt:lpstr>           HOW TO HELP OUR COMMUNITY…</vt:lpstr>
      <vt:lpstr>Prezentace aplikace PowerPoint</vt:lpstr>
      <vt:lpstr>Prezentace aplikace PowerPoint</vt:lpstr>
      <vt:lpstr>3. THROW THE PLASTIC BOTTLES IN THE APPROPIATE BOXES. </vt:lpstr>
      <vt:lpstr> 4.THROW THE CANS IN THE APPROPRIATE BOXES.  </vt:lpstr>
      <vt:lpstr>5.RECYCLE  ORGANIC  WASTE.  </vt:lpstr>
      <vt:lpstr>cereal boxes</vt:lpstr>
      <vt:lpstr>steel products </vt:lpstr>
      <vt:lpstr>glass containers</vt:lpstr>
      <vt:lpstr>           I love my country, so… AVOID POLLUTION: </vt:lpstr>
      <vt:lpstr>When I’m at home I save the WATER , so…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HELP OUR COMMUNITY…</dc:title>
  <dc:creator>User 1</dc:creator>
  <cp:lastModifiedBy>therova</cp:lastModifiedBy>
  <cp:revision>11</cp:revision>
  <dcterms:created xsi:type="dcterms:W3CDTF">2018-02-11T19:26:36Z</dcterms:created>
  <dcterms:modified xsi:type="dcterms:W3CDTF">2018-11-20T08:35:37Z</dcterms:modified>
</cp:coreProperties>
</file>